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emf" ContentType="image/x-e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52"/>
  </p:notesMasterIdLst>
  <p:sldIdLst>
    <p:sldId id="293" r:id="rId2"/>
    <p:sldId id="275" r:id="rId3"/>
    <p:sldId id="267" r:id="rId4"/>
    <p:sldId id="269" r:id="rId5"/>
    <p:sldId id="257" r:id="rId6"/>
    <p:sldId id="270" r:id="rId7"/>
    <p:sldId id="274" r:id="rId8"/>
    <p:sldId id="273" r:id="rId9"/>
    <p:sldId id="281" r:id="rId10"/>
    <p:sldId id="276" r:id="rId11"/>
    <p:sldId id="277" r:id="rId12"/>
    <p:sldId id="278" r:id="rId13"/>
    <p:sldId id="280" r:id="rId14"/>
    <p:sldId id="282" r:id="rId15"/>
    <p:sldId id="284" r:id="rId16"/>
    <p:sldId id="285" r:id="rId17"/>
    <p:sldId id="314" r:id="rId18"/>
    <p:sldId id="286" r:id="rId19"/>
    <p:sldId id="287" r:id="rId20"/>
    <p:sldId id="283" r:id="rId21"/>
    <p:sldId id="289" r:id="rId22"/>
    <p:sldId id="290" r:id="rId23"/>
    <p:sldId id="291" r:id="rId24"/>
    <p:sldId id="292" r:id="rId25"/>
    <p:sldId id="310" r:id="rId26"/>
    <p:sldId id="311" r:id="rId27"/>
    <p:sldId id="312" r:id="rId28"/>
    <p:sldId id="313" r:id="rId29"/>
    <p:sldId id="315" r:id="rId30"/>
    <p:sldId id="316" r:id="rId31"/>
    <p:sldId id="295" r:id="rId32"/>
    <p:sldId id="297" r:id="rId33"/>
    <p:sldId id="298" r:id="rId34"/>
    <p:sldId id="299" r:id="rId35"/>
    <p:sldId id="300" r:id="rId36"/>
    <p:sldId id="301" r:id="rId37"/>
    <p:sldId id="303" r:id="rId38"/>
    <p:sldId id="304" r:id="rId39"/>
    <p:sldId id="306" r:id="rId40"/>
    <p:sldId id="317" r:id="rId41"/>
    <p:sldId id="260" r:id="rId42"/>
    <p:sldId id="261" r:id="rId43"/>
    <p:sldId id="264" r:id="rId44"/>
    <p:sldId id="265" r:id="rId45"/>
    <p:sldId id="266" r:id="rId46"/>
    <p:sldId id="263" r:id="rId47"/>
    <p:sldId id="307" r:id="rId48"/>
    <p:sldId id="308" r:id="rId49"/>
    <p:sldId id="262" r:id="rId50"/>
    <p:sldId id="305" r:id="rId51"/>
  </p:sldIdLst>
  <p:sldSz cx="9144000" cy="6858000" type="screen4x3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Myasoedov Alexander" initials="MAG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99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2229" autoAdjust="0"/>
  </p:normalViewPr>
  <p:slideViewPr>
    <p:cSldViewPr>
      <p:cViewPr varScale="1">
        <p:scale>
          <a:sx n="77" d="100"/>
          <a:sy n="77" d="100"/>
        </p:scale>
        <p:origin x="1296" y="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-3798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commentAuthors" Target="commentAuthor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13-02-18T17:09:13.740" idx="1">
    <p:pos x="508" y="1204"/>
    <p:text>ПЕРЕРАБОТАТЬ БОЛЕЕ НАГЛЯДНО!!!! ПОКАЗАТЬ ЧТО ХОЧУ РАССКАЗАТЬ!!!
</p:text>
  </p:cm>
</p:cmLst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wmf"/><Relationship Id="rId1" Type="http://schemas.openxmlformats.org/officeDocument/2006/relationships/image" Target="../media/image15.wmf"/></Relationships>
</file>

<file path=ppt/drawings/_rels/vmlDrawing10.vml.rels><?xml version="1.0" encoding="UTF-8" standalone="yes"?>
<Relationships xmlns="http://schemas.openxmlformats.org/package/2006/relationships"><Relationship Id="rId3" Type="http://schemas.openxmlformats.org/officeDocument/2006/relationships/image" Target="../media/image78.wmf"/><Relationship Id="rId2" Type="http://schemas.openxmlformats.org/officeDocument/2006/relationships/image" Target="../media/image77.wmf"/><Relationship Id="rId1" Type="http://schemas.openxmlformats.org/officeDocument/2006/relationships/image" Target="../media/image76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9.wmf"/><Relationship Id="rId1" Type="http://schemas.openxmlformats.org/officeDocument/2006/relationships/image" Target="../media/image18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wmf"/><Relationship Id="rId2" Type="http://schemas.openxmlformats.org/officeDocument/2006/relationships/image" Target="../media/image19.wmf"/><Relationship Id="rId1" Type="http://schemas.openxmlformats.org/officeDocument/2006/relationships/image" Target="../media/image24.wmf"/><Relationship Id="rId4" Type="http://schemas.openxmlformats.org/officeDocument/2006/relationships/image" Target="../media/image26.w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4" Type="http://schemas.openxmlformats.org/officeDocument/2006/relationships/image" Target="../media/image19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37.wmf"/><Relationship Id="rId2" Type="http://schemas.openxmlformats.org/officeDocument/2006/relationships/image" Target="../media/image36.wmf"/><Relationship Id="rId1" Type="http://schemas.openxmlformats.org/officeDocument/2006/relationships/image" Target="../media/image19.wmf"/><Relationship Id="rId4" Type="http://schemas.openxmlformats.org/officeDocument/2006/relationships/image" Target="../media/image38.w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wmf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66.wmf"/><Relationship Id="rId2" Type="http://schemas.openxmlformats.org/officeDocument/2006/relationships/image" Target="../media/image65.wmf"/><Relationship Id="rId1" Type="http://schemas.openxmlformats.org/officeDocument/2006/relationships/image" Target="../media/image64.wmf"/><Relationship Id="rId4" Type="http://schemas.openxmlformats.org/officeDocument/2006/relationships/image" Target="../media/image67.wmf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70.wmf"/><Relationship Id="rId2" Type="http://schemas.openxmlformats.org/officeDocument/2006/relationships/image" Target="../media/image69.wmf"/><Relationship Id="rId1" Type="http://schemas.openxmlformats.org/officeDocument/2006/relationships/image" Target="../media/image68.wmf"/><Relationship Id="rId5" Type="http://schemas.openxmlformats.org/officeDocument/2006/relationships/image" Target="../media/image72.wmf"/><Relationship Id="rId4" Type="http://schemas.openxmlformats.org/officeDocument/2006/relationships/image" Target="../media/image71.w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7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B36ADF5-90D6-4F89-937A-A25D979E0EA3}" type="datetimeFigureOut">
              <a:rPr lang="en-US" smtClean="0"/>
              <a:pPr/>
              <a:t>4/22/2014</a:t>
            </a:fld>
            <a:endParaRPr lang="en-US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832A28-FCE0-4BFA-8D7C-0EF8217108E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49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88879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</a:t>
            </a:r>
            <a:r>
              <a:rPr lang="ru-RU" dirty="0" err="1" smtClean="0"/>
              <a:t>Jerlov</a:t>
            </a:r>
            <a:r>
              <a:rPr lang="ru-RU" dirty="0" smtClean="0"/>
              <a:t>, 1976), и, таким образом, не так чувствителен к «цвету» водного столба и поверхностной температуре.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140668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Подгоняя модель с ПРВ, заданной в виде рядов Грамма-Шарлье, к измеряемой яркости блика Кокс и </a:t>
            </a:r>
            <a:r>
              <a:rPr lang="ru-RU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Манк</a:t>
            </a:r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получили фундаментальные статистические характеристики наклонов морской поверхности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24857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В диссертационном исследовании предлагается метод восстановления пространственных вариаций среднеквадратичного наклона морской поверхности по полю яркости солнечного блика на внутренних масштабах блика, с использованием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 морской поверхности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ru-RU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Для</a:t>
            </a: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 получения вариаций СКН выполняются следующие шаги:</a:t>
            </a:r>
            <a:b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</a:br>
            <a:endParaRPr lang="ru-RU" sz="1200" b="0" baseline="0" dirty="0" smtClean="0">
              <a:latin typeface="Lucida Sans Unicode" pitchFamily="34" charset="0"/>
              <a:ea typeface="Arial Unicode MS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Сначала 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исходное поле яркости представляется в виде суперпозиции среднего 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1200" b="0" dirty="0" smtClean="0">
              <a:latin typeface="Lucida Sans Unicode" pitchFamily="34" charset="0"/>
              <a:ea typeface="Arial Unicode MS" pitchFamily="34" charset="-128"/>
            </a:endParaRPr>
          </a:p>
          <a:p>
            <a:endParaRPr lang="ru-RU" dirty="0" smtClean="0"/>
          </a:p>
          <a:p>
            <a:r>
              <a:rPr lang="ru-RU" dirty="0" smtClean="0"/>
              <a:t>Далее Полученные контрасты яркости преобразуются</a:t>
            </a:r>
            <a:r>
              <a:rPr lang="ru-RU" baseline="0" dirty="0" smtClean="0"/>
              <a:t> в контрасты СКН с использованием передаточной функции.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Поскольку количество отражённой радиации в районе солнечного блика зависит от СКН, любое явление, наблюдаемое на поверхности океана и приводящее к вариациям СКН, возможно наблюдать в контрастах яркости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ru-RU" sz="1200" baseline="0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Для</a:t>
            </a: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 получения вариаций СКН выполняются следующие шаги:</a:t>
            </a:r>
            <a:b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</a:br>
            <a:endParaRPr lang="ru-RU" sz="1200" b="0" baseline="0" dirty="0" smtClean="0">
              <a:latin typeface="Lucida Sans Unicode" pitchFamily="34" charset="0"/>
              <a:ea typeface="Arial Unicode MS" pitchFamily="34" charset="-128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b="0" baseline="0" dirty="0" smtClean="0">
                <a:latin typeface="Lucida Sans Unicode" pitchFamily="34" charset="0"/>
                <a:ea typeface="Arial Unicode MS" pitchFamily="34" charset="-128"/>
              </a:rPr>
              <a:t>Сначала 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исходное поле яркости представляется в виде суперпозиции среднего 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1200" b="0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1200" b="0" dirty="0" smtClean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1200" b="0" i="1" dirty="0" smtClean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1200" b="0" i="1" dirty="0" smtClean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1200" b="0" dirty="0" smtClean="0">
              <a:latin typeface="Lucida Sans Unicode" pitchFamily="34" charset="0"/>
              <a:ea typeface="Arial Unicode MS" pitchFamily="34" charset="-128"/>
            </a:endParaRPr>
          </a:p>
          <a:p>
            <a:endParaRPr lang="ru-RU" dirty="0" smtClean="0"/>
          </a:p>
          <a:p>
            <a:r>
              <a:rPr lang="ru-RU" dirty="0" smtClean="0"/>
              <a:t>Далее Полученные контрасты яркости преобразуются</a:t>
            </a:r>
            <a:r>
              <a:rPr lang="ru-RU" baseline="0" dirty="0" smtClean="0"/>
              <a:t> в контрасты СКН с использованием передаточной функции.</a:t>
            </a:r>
            <a:endParaRPr lang="ru-RU" dirty="0" smtClean="0"/>
          </a:p>
          <a:p>
            <a:endParaRPr lang="ru-RU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dirty="0" smtClean="0"/>
              <a:t>Поскольку количество отражённой радиации в районе солнечного блика зависит от СКН, любое явление, наблюдаемое на поверхности океана и приводящее к вариациям СКН, возможно наблюдать в контрастах яркости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u-RU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dirty="0" smtClean="0"/>
          </a:p>
          <a:p>
            <a:endParaRPr lang="ru-RU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5286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9"/>
          <p:cNvSpPr>
            <a:spLocks noGrp="1" noChangeArrowheads="1"/>
          </p:cNvSpPr>
          <p:nvPr>
            <p:ph type="sldNum" sz="quarter"/>
          </p:nvPr>
        </p:nvSpPr>
        <p:spPr>
          <a:noFill/>
          <a:ln>
            <a:round/>
            <a:headEnd/>
            <a:tailEnd/>
          </a:ln>
        </p:spPr>
        <p:txBody>
          <a:bodyPr/>
          <a:lstStyle/>
          <a:p>
            <a:fld id="{D2489BDB-8A39-48B7-A331-F0654806E23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13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48131" name="Text Box 1"/>
          <p:cNvSpPr txBox="1">
            <a:spLocks noChangeArrowheads="1"/>
          </p:cNvSpPr>
          <p:nvPr/>
        </p:nvSpPr>
        <p:spPr bwMode="auto">
          <a:xfrm>
            <a:off x="3881208" y="8685103"/>
            <a:ext cx="2969592" cy="450751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lIns="0" tIns="0" rIns="0" bIns="0" anchor="b"/>
          <a:lstStyle/>
          <a:p>
            <a:pPr algn="r">
              <a:tabLst>
                <a:tab pos="0" algn="l"/>
                <a:tab pos="400827" algn="l"/>
                <a:tab pos="801654" algn="l"/>
                <a:tab pos="1202482" algn="l"/>
                <a:tab pos="1603309" algn="l"/>
                <a:tab pos="2004136" algn="l"/>
                <a:tab pos="2404963" algn="l"/>
                <a:tab pos="2805791" algn="l"/>
                <a:tab pos="3206618" algn="l"/>
                <a:tab pos="3607445" algn="l"/>
                <a:tab pos="4008272" algn="l"/>
                <a:tab pos="4409100" algn="l"/>
                <a:tab pos="4809927" algn="l"/>
                <a:tab pos="5210754" algn="l"/>
                <a:tab pos="5611581" algn="l"/>
                <a:tab pos="6012409" algn="l"/>
                <a:tab pos="6413236" algn="l"/>
                <a:tab pos="6814063" algn="l"/>
                <a:tab pos="7214890" algn="l"/>
                <a:tab pos="7615718" algn="l"/>
                <a:tab pos="8016545" algn="l"/>
              </a:tabLst>
            </a:pPr>
            <a:fld id="{C3A4DA74-F96E-4CCA-B3A4-FE0ADFBCC3E4}" type="slidenum">
              <a:rPr lang="en-US" sz="1200">
                <a:solidFill>
                  <a:srgbClr val="000000"/>
                </a:solidFill>
                <a:latin typeface="Times New Roman" pitchFamily="18" charset="0"/>
              </a:rPr>
              <a:pPr algn="r">
                <a:tabLst>
                  <a:tab pos="0" algn="l"/>
                  <a:tab pos="400827" algn="l"/>
                  <a:tab pos="801654" algn="l"/>
                  <a:tab pos="1202482" algn="l"/>
                  <a:tab pos="1603309" algn="l"/>
                  <a:tab pos="2004136" algn="l"/>
                  <a:tab pos="2404963" algn="l"/>
                  <a:tab pos="2805791" algn="l"/>
                  <a:tab pos="3206618" algn="l"/>
                  <a:tab pos="3607445" algn="l"/>
                  <a:tab pos="4008272" algn="l"/>
                  <a:tab pos="4409100" algn="l"/>
                  <a:tab pos="4809927" algn="l"/>
                  <a:tab pos="5210754" algn="l"/>
                  <a:tab pos="5611581" algn="l"/>
                  <a:tab pos="6012409" algn="l"/>
                  <a:tab pos="6413236" algn="l"/>
                  <a:tab pos="6814063" algn="l"/>
                  <a:tab pos="7214890" algn="l"/>
                  <a:tab pos="7615718" algn="l"/>
                  <a:tab pos="8016545" algn="l"/>
                </a:tabLst>
              </a:pPr>
              <a:t>13</a:t>
            </a:fld>
            <a:endParaRPr lang="en-US" sz="1200" dirty="0">
              <a:solidFill>
                <a:srgbClr val="000000"/>
              </a:solidFill>
              <a:latin typeface="Times New Roman" pitchFamily="18" charset="0"/>
            </a:endParaRPr>
          </a:p>
        </p:txBody>
      </p:sp>
      <p:sp>
        <p:nvSpPr>
          <p:cNvPr id="4813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8825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48133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 wrap="none" anchor="ctr"/>
          <a:lstStyle/>
          <a:p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именно благодаря использованию передаточной функции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Далее рассмотрим конструктивные особенности приборов MERIS и MODI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S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,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приводящие к различному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формированию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изображений этими приборами</a:t>
            </a: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Так изображение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</a:t>
            </a:r>
            <a:r>
              <a:rPr lang="en-US" baseline="0" dirty="0" smtClean="0">
                <a:solidFill>
                  <a:schemeClr val="tx1"/>
                </a:solidFill>
                <a:latin typeface="Times New Roman" pitchFamily="18" charset="0"/>
              </a:rPr>
              <a:t>MODIS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формируется за счёт сканирующей камеры, что приводит к образованию “</a:t>
            </a:r>
            <a:r>
              <a:rPr lang="ru-RU" baseline="0" dirty="0" err="1" smtClean="0">
                <a:solidFill>
                  <a:schemeClr val="tx1"/>
                </a:solidFill>
                <a:latin typeface="Times New Roman" pitchFamily="18" charset="0"/>
              </a:rPr>
              <a:t>полосообразной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” структуры изображения в области солнечного</a:t>
            </a:r>
          </a:p>
          <a:p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блика с явно выраженными двумерными градиентами яркости вдоль и поперек траектории полета спутника</a:t>
            </a:r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endParaRPr lang="ru-RU" dirty="0" smtClean="0">
              <a:solidFill>
                <a:schemeClr val="tx1"/>
              </a:solidFill>
              <a:latin typeface="Times New Roman" pitchFamily="18" charset="0"/>
            </a:endParaRPr>
          </a:p>
          <a:p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В случае с изображением прибора </a:t>
            </a:r>
            <a:r>
              <a:rPr lang="en-US" dirty="0" smtClean="0">
                <a:solidFill>
                  <a:schemeClr val="tx1"/>
                </a:solidFill>
                <a:latin typeface="Times New Roman" pitchFamily="18" charset="0"/>
              </a:rPr>
              <a:t>MERIS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ситуация кардинально отличается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. Изображение </a:t>
            </a:r>
            <a:r>
              <a:rPr lang="ru-RU" dirty="0" smtClean="0">
                <a:solidFill>
                  <a:schemeClr val="tx1"/>
                </a:solidFill>
                <a:latin typeface="Times New Roman" pitchFamily="18" charset="0"/>
              </a:rPr>
              <a:t>формируется 5-ю одинаковыми</a:t>
            </a:r>
            <a:r>
              <a:rPr lang="ru-RU" baseline="0" dirty="0" smtClean="0">
                <a:solidFill>
                  <a:schemeClr val="tx1"/>
                </a:solidFill>
                <a:latin typeface="Times New Roman" pitchFamily="18" charset="0"/>
              </a:rPr>
              <a:t> неподвижно зафиксированными оптическими камерами, что приводит к формированию изображения с градиентами яркости лишь в одном направлении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4249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854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73850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На рисунке хорошо видно, что вариации яркости блика, связанные с присутствием нефтяных сликов, бывают как положительными, так и отрицательными. Действительно, контрасты яркости грифонов по разные стороны зоны инверсии контрастов имеют разный знак.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Это явление называется инверсией контрастов в солнечном блике.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А связано оно с тем, что передаточная функция 𝑇 меняет знак в этом районе.</a:t>
            </a:r>
            <a:endParaRPr lang="en-US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42586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027900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 smtClean="0"/>
              <a:t>Далее приводится рассмотрим катастрофический разлив нефти в результате взрыва на нефтяной платформе Дипвотер Хорайзон (англ. Deepwater </a:t>
            </a:r>
            <a:r>
              <a:rPr lang="ru-RU" dirty="0" err="1" smtClean="0"/>
              <a:t>Horizon</a:t>
            </a:r>
            <a:r>
              <a:rPr lang="ru-RU" dirty="0" smtClean="0"/>
              <a:t>) в Мексиканском заливе.</a:t>
            </a:r>
          </a:p>
          <a:p>
            <a:r>
              <a:rPr lang="ru-RU" dirty="0" smtClean="0"/>
              <a:t>Выбор пал именно на этот случай, не столько потому, что он потряс весь мир, а больше потому, что было собрано множество изображений с разных приборов и спутников, а также большое количество сопутствующей вспомогательной информации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75081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round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tabLst>
                <a:tab pos="0" algn="l"/>
                <a:tab pos="400050" algn="l"/>
                <a:tab pos="800100" algn="l"/>
                <a:tab pos="1201738" algn="l"/>
                <a:tab pos="1601788" algn="l"/>
                <a:tab pos="2003425" algn="l"/>
                <a:tab pos="2403475" algn="l"/>
                <a:tab pos="2805113" algn="l"/>
                <a:tab pos="3205163" algn="l"/>
                <a:tab pos="3606800" algn="l"/>
                <a:tab pos="4006850" algn="l"/>
                <a:tab pos="4408488" algn="l"/>
                <a:tab pos="4808538" algn="l"/>
                <a:tab pos="5210175" algn="l"/>
                <a:tab pos="5610225" algn="l"/>
                <a:tab pos="6011863" algn="l"/>
                <a:tab pos="6411913" algn="l"/>
                <a:tab pos="6813550" algn="l"/>
                <a:tab pos="7213600" algn="l"/>
                <a:tab pos="7615238" algn="l"/>
                <a:tab pos="8015288" algn="l"/>
              </a:tabLst>
            </a:pPr>
            <a:fld id="{056DD3ED-799B-42FA-A3AA-A3922D85CE4A}" type="slidenum">
              <a:rPr lang="pl-PL" smtClean="0">
                <a:solidFill>
                  <a:srgbClr val="000000"/>
                </a:solidFill>
                <a:latin typeface="Times New Roman" pitchFamily="18" charset="0"/>
                <a:ea typeface="Arial Unicode MS" pitchFamily="34" charset="-128"/>
                <a:cs typeface="Arial" pitchFamily="34" charset="0"/>
              </a:rPr>
              <a:pPr fontAlgn="base">
                <a:spcBef>
                  <a:spcPct val="0"/>
                </a:spcBef>
                <a:spcAft>
                  <a:spcPct val="0"/>
                </a:spcAft>
                <a:tabLst>
                  <a:tab pos="0" algn="l"/>
                  <a:tab pos="400050" algn="l"/>
                  <a:tab pos="800100" algn="l"/>
                  <a:tab pos="1201738" algn="l"/>
                  <a:tab pos="1601788" algn="l"/>
                  <a:tab pos="2003425" algn="l"/>
                  <a:tab pos="2403475" algn="l"/>
                  <a:tab pos="2805113" algn="l"/>
                  <a:tab pos="3205163" algn="l"/>
                  <a:tab pos="3606800" algn="l"/>
                  <a:tab pos="4006850" algn="l"/>
                  <a:tab pos="4408488" algn="l"/>
                  <a:tab pos="4808538" algn="l"/>
                  <a:tab pos="5210175" algn="l"/>
                  <a:tab pos="5610225" algn="l"/>
                  <a:tab pos="6011863" algn="l"/>
                  <a:tab pos="6411913" algn="l"/>
                  <a:tab pos="6813550" algn="l"/>
                  <a:tab pos="7213600" algn="l"/>
                  <a:tab pos="7615238" algn="l"/>
                  <a:tab pos="8015288" algn="l"/>
                </a:tabLst>
              </a:pPr>
              <a:t>21</a:t>
            </a:fld>
            <a:endParaRPr lang="pl-PL" smtClean="0">
              <a:solidFill>
                <a:srgbClr val="000000"/>
              </a:solidFill>
              <a:latin typeface="Times New Roman" pitchFamily="18" charset="0"/>
              <a:ea typeface="Arial Unicode MS" pitchFamily="34" charset="-128"/>
              <a:cs typeface="Arial" pitchFamily="34" charset="0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4343400"/>
            <a:ext cx="5483225" cy="4111625"/>
          </a:xfrm>
          <a:noFill/>
        </p:spPr>
        <p:txBody>
          <a:bodyPr wrap="none" numCol="1" anchor="ctr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ru-RU" dirty="0" smtClean="0">
                <a:latin typeface="Times New Roman" pitchFamily="18" charset="0"/>
              </a:rPr>
              <a:t>Обращаю Ваше внимание на</a:t>
            </a:r>
            <a:r>
              <a:rPr lang="ru-RU" baseline="0" dirty="0" smtClean="0">
                <a:latin typeface="Times New Roman" pitchFamily="18" charset="0"/>
              </a:rPr>
              <a:t> явные </a:t>
            </a:r>
            <a:r>
              <a:rPr lang="ru-RU" dirty="0" smtClean="0">
                <a:latin typeface="Times New Roman" pitchFamily="18" charset="0"/>
              </a:rPr>
              <a:t>различия</a:t>
            </a:r>
            <a:r>
              <a:rPr lang="ru-RU" baseline="0" dirty="0" smtClean="0">
                <a:latin typeface="Times New Roman" pitchFamily="18" charset="0"/>
              </a:rPr>
              <a:t> между изображениями, несмотря на разницу всего в пол часа.</a:t>
            </a:r>
            <a:br>
              <a:rPr lang="ru-RU" baseline="0" dirty="0" smtClean="0">
                <a:latin typeface="Times New Roman" pitchFamily="18" charset="0"/>
              </a:rPr>
            </a:br>
            <a:r>
              <a:rPr lang="ru-RU" baseline="0" dirty="0" smtClean="0">
                <a:latin typeface="Times New Roman" pitchFamily="18" charset="0"/>
              </a:rPr>
              <a:t>Прежде всего это объясняется отличающейся геометрией наблюдений.</a:t>
            </a:r>
          </a:p>
          <a:p>
            <a:pPr eaLnBrk="1" hangingPunct="1">
              <a:spcBef>
                <a:spcPct val="0"/>
              </a:spcBef>
            </a:pPr>
            <a:endParaRPr lang="ru-RU" baseline="0" dirty="0" smtClean="0">
              <a:latin typeface="Times New Roman" pitchFamily="18" charset="0"/>
            </a:endParaRPr>
          </a:p>
          <a:p>
            <a:pPr eaLnBrk="1" hangingPunct="1">
              <a:spcBef>
                <a:spcPct val="0"/>
              </a:spcBef>
            </a:pPr>
            <a:r>
              <a:rPr lang="ru-RU" baseline="0" dirty="0" smtClean="0">
                <a:latin typeface="Times New Roman" pitchFamily="18" charset="0"/>
              </a:rPr>
              <a:t>Давайте подробнее рассмотрим этот случай</a:t>
            </a:r>
            <a:endParaRPr lang="en-US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89990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dirty="0" smtClean="0"/>
              <a:t>Оптические методы исследования Земли являются наиболее развитыми и широко используемыми в оперативной практике</a:t>
            </a:r>
            <a:r>
              <a:rPr lang="en-US" dirty="0" smtClean="0"/>
              <a:t>.</a:t>
            </a: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настоящее время на орбите Земли находится большое количество сканеров, работающих в оптическом диапазоне (например, сканеры MODIS на спутниках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Terra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Aqua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радиометры AVHRR на серии спутников NOAA).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Одно из основных применений данных оптических сканеров, - изучение «цвета» Океана (содержание фитопланктона и минеральной взвеси, биогеохимические характеристики), а также температуры его поверхности.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421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72805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27955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Рассмотрим синергетический случай совместной съёмки нефтяного разлива 26 Апреля 2010г. приборами MERIS (15:58 GMT) и ENVISAT ASAR (15:56 GMT). Поскольку приборы установлены на одном спутнике съёмка производилась </a:t>
            </a:r>
            <a:r>
              <a:rPr lang="ru-RU" dirty="0" err="1" smtClean="0">
                <a:solidFill>
                  <a:schemeClr val="tx1"/>
                </a:solidFill>
              </a:rPr>
              <a:t>квазисинхронно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Из приведённых изображений видно, что оптические и РЛ-контрасты одного и того же слика, сформированного тонкой нефтяной плёнкой, хорошо коррелируют друг с другом. При этом радиолокационные контрасты примерно в 1.6 раза сильнее контрастов СКН.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>
                <a:solidFill>
                  <a:schemeClr val="tx1"/>
                </a:solidFill>
              </a:rPr>
              <a:t>Для интерпретации наблюдаемых контрастов удельной эффективной площади рассеяния (УЭПР ) и СКН в сликах использовалась модель спектров коротких волн, предложенная в работах [Kudryavtsev и др., 2005; </a:t>
            </a:r>
            <a:r>
              <a:rPr lang="ru-RU" dirty="0" err="1" smtClean="0">
                <a:solidFill>
                  <a:schemeClr val="tx1"/>
                </a:solidFill>
              </a:rPr>
              <a:t>Yurovskaya</a:t>
            </a:r>
            <a:r>
              <a:rPr lang="ru-RU" dirty="0" smtClean="0">
                <a:solidFill>
                  <a:schemeClr val="tx1"/>
                </a:solidFill>
              </a:rPr>
              <a:t> и др., 2013]. Получено, что модельные контрасты согласуются с наблюдениями в том случае, если эффективный коэффициент упругости равен E=15мН/м.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12058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93490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5554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2DC126-4152-4F6C-9BD1-3049DC74E0C0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30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3795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379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9830152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AF1AEDB6-4420-411C-96F4-714E52B6F9FA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31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4092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56D79AAD-DDC8-4B53-AF14-666FB5B28F7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36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4819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4820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23550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8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fld id="{16385AB2-D866-4F43-82FE-24A87F634D56}" type="slidenum">
              <a:rPr lang="pl-PL" smtClean="0">
                <a:latin typeface="Times New Roman" pitchFamily="18" charset="0"/>
                <a:ea typeface="Arial Unicode MS" pitchFamily="34" charset="-128"/>
              </a:rPr>
              <a:pPr/>
              <a:t>38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6867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67238" cy="3425825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6868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4096" cy="4112423"/>
          </a:xfrm>
          <a:noFill/>
          <a:ln/>
        </p:spPr>
        <p:txBody>
          <a:bodyPr wrap="none" anchor="ctr"/>
          <a:lstStyle/>
          <a:p>
            <a:endParaRPr lang="ru-RU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789882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514350" indent="-514350">
              <a:buFont typeface="+mj-lt"/>
              <a:buNone/>
            </a:pPr>
            <a:r>
              <a:rPr lang="en-US" dirty="0" err="1" smtClean="0"/>
              <a:t>На</a:t>
            </a:r>
            <a:r>
              <a:rPr lang="en-US" dirty="0" smtClean="0"/>
              <a:t> </a:t>
            </a:r>
            <a:r>
              <a:rPr lang="en-US" dirty="0" err="1" smtClean="0"/>
              <a:t>защиту</a:t>
            </a:r>
            <a:r>
              <a:rPr lang="en-US" dirty="0" smtClean="0"/>
              <a:t> </a:t>
            </a:r>
            <a:r>
              <a:rPr lang="en-US" dirty="0" err="1" smtClean="0"/>
              <a:t>выносятся</a:t>
            </a:r>
            <a:r>
              <a:rPr lang="en-US" dirty="0" smtClean="0"/>
              <a:t> </a:t>
            </a:r>
            <a:r>
              <a:rPr lang="en-US" dirty="0" err="1" smtClean="0"/>
              <a:t>следующие</a:t>
            </a:r>
            <a:r>
              <a:rPr lang="en-US" dirty="0" smtClean="0"/>
              <a:t> </a:t>
            </a:r>
            <a:r>
              <a:rPr lang="en-US" dirty="0" err="1" smtClean="0"/>
              <a:t>положения</a:t>
            </a:r>
            <a:r>
              <a:rPr lang="en-US" dirty="0" smtClean="0"/>
              <a:t>:</a:t>
            </a:r>
          </a:p>
          <a:p>
            <a:pPr marL="514350" indent="-514350">
              <a:buFont typeface="+mj-lt"/>
              <a:buAutoNum type="romanUcPeriod"/>
            </a:pPr>
            <a:endParaRPr lang="en-US" dirty="0" smtClean="0"/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разработанный метод диагностики пространственных аномалий «шероховатости»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без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/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277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 изучении оптических характеристик Океана, солнечная радиация, отраженная от морской поверхности, является шумом по отношению к радиации, рассеянной в верхнем слое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областях солнечного блика отражённая радиация составляет значительную часть регистрируемого излучения, что исключает возможность применения алгоритмов восстановления «цвета»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Существование солнечного блика приводит к тому, что огромная часть спутниковых сканерных данных (до 30%) не может быть использована в классических океанографических приложениях.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Области, где восстановление параметров цвета Океана по спутниковым данным невозможно, маскируются для конечного пользователя и, таким образом, «выбрасываются в мусорный ящик».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Для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наглядности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какое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количество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информации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“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выкидывается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” </a:t>
            </a:r>
            <a:r>
              <a:rPr lang="en-US" sz="1200" kern="1200" baseline="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приводится</a:t>
            </a:r>
            <a:r>
              <a:rPr lang="en-US" sz="1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ример маскировки областей поверхности океана, «засвеченных» солнечным бликом в данных сканера MODIS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442536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dirty="0" smtClean="0"/>
              <a:t>В заключительном слове</a:t>
            </a:r>
            <a:r>
              <a:rPr lang="en-US" dirty="0" smtClean="0"/>
              <a:t> </a:t>
            </a:r>
            <a:r>
              <a:rPr lang="ru-RU" dirty="0" smtClean="0"/>
              <a:t>хотелось</a:t>
            </a:r>
            <a:r>
              <a:rPr lang="ru-RU" baseline="0" dirty="0" smtClean="0"/>
              <a:t> бы </a:t>
            </a:r>
            <a:r>
              <a:rPr lang="ru-RU" dirty="0" smtClean="0"/>
              <a:t>обязательно поблагодарить научного </a:t>
            </a:r>
            <a:r>
              <a:rPr lang="ru-RU" smtClean="0"/>
              <a:t>руководителя Кудрявцева</a:t>
            </a:r>
            <a:r>
              <a:rPr lang="ru-RU" baseline="0" smtClean="0"/>
              <a:t> В.Н., </a:t>
            </a:r>
            <a:r>
              <a:rPr lang="ru-RU" smtClean="0"/>
              <a:t>оппонентов</a:t>
            </a:r>
            <a:r>
              <a:rPr lang="ru-RU" dirty="0" smtClean="0"/>
              <a:t>..... ведущую..... всех кто прислал отзывы..... и конечно же членов </a:t>
            </a:r>
            <a:r>
              <a:rPr lang="ru-RU" dirty="0" err="1" smtClean="0"/>
              <a:t>диссовета</a:t>
            </a:r>
            <a:r>
              <a:rPr lang="ru-RU" dirty="0" smtClean="0"/>
              <a:t> за объективное и непредвзятое рассмотрение моего скромного труда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2595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Основная идея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sz="1200" kern="1200" noProof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работы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состоит в том, что отраженная солнечная радиация несёт информацию о характеристиках «шероховатости»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этом случае данные оптических сканеров могут быть использованы для исследования статистических характеристик ветрового волнения и их вариаций, вызванных различными океаническими процессами.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Актуальность данного исследования также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Предлагаемый подход, совместно с существующими радиолокационными (РЛ) методами наблюдения поверхности Океана, открывает новые возможности для мониторинга океанических явлений из Космоса по их поверхностным проявлениям.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34539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Цель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исследования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разбита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на</a:t>
            </a:r>
            <a:r>
              <a:rPr lang="en-US" baseline="0" dirty="0" smtClean="0"/>
              <a:t> 2 </a:t>
            </a:r>
            <a:r>
              <a:rPr lang="ru-RU" baseline="0" dirty="0" smtClean="0"/>
              <a:t>этапа</a:t>
            </a: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/>
            </a:r>
            <a:br>
              <a:rPr lang="en-US" baseline="0" dirty="0" smtClean="0"/>
            </a:br>
            <a:r>
              <a:rPr lang="en-US" baseline="0" dirty="0" smtClean="0"/>
              <a:t>В </a:t>
            </a:r>
            <a:r>
              <a:rPr lang="en-US" baseline="0" dirty="0" err="1" smtClean="0"/>
              <a:t>первую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очередь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необходимо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создать</a:t>
            </a:r>
            <a:r>
              <a:rPr lang="en-US" baseline="0" dirty="0" smtClean="0"/>
              <a:t> </a:t>
            </a:r>
            <a:r>
              <a:rPr lang="ru-RU" dirty="0" smtClean="0"/>
              <a:t>метод исследования поверхности Океана по спутниковым изображениям солнечного блика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И </a:t>
            </a:r>
            <a:r>
              <a:rPr lang="en-US" dirty="0" err="1" smtClean="0"/>
              <a:t>во</a:t>
            </a:r>
            <a:r>
              <a:rPr lang="en-US" dirty="0" smtClean="0"/>
              <a:t> </a:t>
            </a:r>
            <a:r>
              <a:rPr lang="en-US" dirty="0" err="1" smtClean="0"/>
              <a:t>вторую</a:t>
            </a:r>
            <a:r>
              <a:rPr lang="en-US" baseline="0" dirty="0" smtClean="0"/>
              <a:t> – </a:t>
            </a:r>
            <a:r>
              <a:rPr lang="en-US" baseline="0" dirty="0" err="1" smtClean="0"/>
              <a:t>применить</a:t>
            </a:r>
            <a:r>
              <a:rPr lang="en-US" baseline="0" dirty="0" smtClean="0"/>
              <a:t> </a:t>
            </a:r>
            <a:r>
              <a:rPr lang="ru-RU" dirty="0" smtClean="0"/>
              <a:t>это</a:t>
            </a:r>
            <a:r>
              <a:rPr lang="en-US" dirty="0" smtClean="0"/>
              <a:t>т</a:t>
            </a:r>
            <a:r>
              <a:rPr lang="en-US" baseline="0" dirty="0" smtClean="0"/>
              <a:t> </a:t>
            </a:r>
            <a:r>
              <a:rPr lang="ru-RU" dirty="0" smtClean="0"/>
              <a:t>метод для исследования нефтяных загрязнений и поверхностных проявлений динамических процессов в Океане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10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Чтобы</a:t>
            </a:r>
            <a:r>
              <a:rPr lang="en-US" dirty="0" smtClean="0"/>
              <a:t> </a:t>
            </a:r>
            <a:r>
              <a:rPr lang="en-US" dirty="0" err="1" smtClean="0"/>
              <a:t>достичь</a:t>
            </a:r>
            <a:r>
              <a:rPr lang="en-US" dirty="0" smtClean="0"/>
              <a:t> </a:t>
            </a:r>
            <a:r>
              <a:rPr lang="en-US" dirty="0" err="1" smtClean="0"/>
              <a:t>поставленной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цели</a:t>
            </a:r>
            <a:r>
              <a:rPr lang="en-US" baseline="0" dirty="0" smtClean="0"/>
              <a:t> </a:t>
            </a:r>
            <a:r>
              <a:rPr lang="en-US" dirty="0" err="1" smtClean="0"/>
              <a:t>решались</a:t>
            </a:r>
            <a:r>
              <a:rPr lang="en-US" baseline="0" dirty="0" smtClean="0"/>
              <a:t> </a:t>
            </a:r>
            <a:r>
              <a:rPr lang="en-US" baseline="0" dirty="0" err="1" smtClean="0"/>
              <a:t>следующие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задачи</a:t>
            </a:r>
            <a:r>
              <a:rPr lang="en-US" baseline="0" dirty="0" smtClean="0"/>
              <a:t>: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28193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регистрируемому оптическими сканерами из космоса. Рассматриваются основные технические особенности приборов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Разработанный метод применяется к анализу данных спутниковых оптических спектрометров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MODIS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и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MERIS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Описываются разработанный алгоритм и программное обеспечение для восстановления СКН.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босновывается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положение,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en-US" sz="1200" b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В качестве объекта исследования выбраны естественные нефтяные образования – грифоны и нефтяной разлив в результате взрыва на нефтяной платформе Дипвотор Хорайзон в Мексиканском заливе. Приводится совместный анализ полученных результатов с данными радиолокаторов с синтезированием апертуры (РСА), и раскрываются преимущества синергетического подхода в исследовании поверхностных сликов.</a:t>
            </a:r>
            <a:endParaRPr lang="en-US" dirty="0" smtClean="0">
              <a:solidFill>
                <a:schemeClr val="tx1"/>
              </a:solidFill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 и 3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О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босновыва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ю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тся 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 и 5 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положени</a:t>
            </a:r>
            <a:r>
              <a:rPr lang="en-US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я</a:t>
            </a:r>
            <a:r>
              <a:rPr lang="ru-RU" sz="1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выносимое на защиту</a:t>
            </a:r>
            <a:endParaRPr lang="en-US" sz="1200" b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sz="120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88080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Как</a:t>
            </a:r>
            <a:r>
              <a:rPr lang="en-US" dirty="0" smtClean="0"/>
              <a:t> я </a:t>
            </a:r>
            <a:r>
              <a:rPr lang="en-US" dirty="0" err="1" smtClean="0"/>
              <a:t>уже</a:t>
            </a:r>
            <a:r>
              <a:rPr lang="en-US" dirty="0" smtClean="0"/>
              <a:t> </a:t>
            </a:r>
            <a:r>
              <a:rPr lang="en-US" dirty="0" err="1" smtClean="0"/>
              <a:t>отмечал</a:t>
            </a:r>
            <a:r>
              <a:rPr lang="en-US" dirty="0" smtClean="0"/>
              <a:t>,</a:t>
            </a:r>
            <a:r>
              <a:rPr lang="ru-RU" dirty="0" smtClean="0"/>
              <a:t> основные океанографические приложения оптических спутниковых данных связаны с изучением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С одной стороны, отражённый от</a:t>
            </a:r>
            <a:r>
              <a:rPr lang="en-US" dirty="0" smtClean="0"/>
              <a:t> </a:t>
            </a:r>
            <a:r>
              <a:rPr lang="ru-RU" dirty="0" smtClean="0"/>
              <a:t>морской поверхности солнечный свет составляет основной вклад восходящей радиации и создаёт значительные трудности для разработчиков алгоритмов восстановления цвета Океана.</a:t>
            </a:r>
            <a:endParaRPr lang="en-US" dirty="0" smtClean="0"/>
          </a:p>
          <a:p>
            <a:endParaRPr lang="en-US" dirty="0" smtClean="0"/>
          </a:p>
          <a:p>
            <a:r>
              <a:rPr lang="ru-RU" dirty="0" smtClean="0"/>
              <a:t>Однако, в солнечном блике содержится ценная информация о статистических характеристиках шероховатости морской поверхности</a:t>
            </a:r>
          </a:p>
          <a:p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err="1" smtClean="0"/>
              <a:t>Если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мы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представим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невозмущённую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морскую</a:t>
            </a:r>
            <a:r>
              <a:rPr lang="en-US" baseline="0" dirty="0" smtClean="0"/>
              <a:t> </a:t>
            </a:r>
            <a:r>
              <a:rPr lang="en-US" baseline="0" dirty="0" err="1" smtClean="0"/>
              <a:t>поверхность</a:t>
            </a:r>
            <a:r>
              <a:rPr lang="en-US" baseline="0" dirty="0" smtClean="0"/>
              <a:t>, </a:t>
            </a:r>
            <a:r>
              <a:rPr lang="en-US" i="0" baseline="0" dirty="0" err="1" smtClean="0"/>
              <a:t>то</a:t>
            </a:r>
            <a:r>
              <a:rPr lang="en-US" i="0" baseline="0" dirty="0" smtClean="0"/>
              <a:t> </a:t>
            </a:r>
            <a:r>
              <a:rPr lang="ru-RU" i="0" dirty="0" smtClean="0"/>
              <a:t>олнечный блик в середине дня б</a:t>
            </a:r>
            <a:r>
              <a:rPr lang="en-US" i="0" dirty="0" err="1" smtClean="0"/>
              <a:t>удет</a:t>
            </a:r>
            <a:r>
              <a:rPr lang="en-US" i="0" baseline="0" dirty="0" smtClean="0"/>
              <a:t> </a:t>
            </a:r>
            <a:r>
              <a:rPr lang="en-US" i="0" dirty="0" err="1" smtClean="0"/>
              <a:t>представлять</a:t>
            </a:r>
            <a:r>
              <a:rPr lang="en-US" i="0" dirty="0" smtClean="0"/>
              <a:t> </a:t>
            </a:r>
            <a:r>
              <a:rPr lang="en-US" i="0" dirty="0" err="1" smtClean="0"/>
              <a:t>собой</a:t>
            </a:r>
            <a:r>
              <a:rPr lang="ru-RU" i="0" dirty="0" smtClean="0"/>
              <a:t> симметричное яркое пятно</a:t>
            </a:r>
            <a:r>
              <a:rPr lang="en-US" i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i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i="0" dirty="0" smtClean="0"/>
              <a:t>Н</a:t>
            </a:r>
            <a:r>
              <a:rPr lang="ru-RU" i="0" dirty="0" smtClean="0"/>
              <a:t>о ветер, течения, слики и проходящие суда сформировали на морской поверхности множество уклонов, благодаря которым мы наблюдаем сложную картину зеркальных отражений – множество солнечных зайчиков, которые, сливаясь воедино, формируют </a:t>
            </a:r>
            <a:r>
              <a:rPr lang="en-US" i="0" dirty="0" err="1" smtClean="0"/>
              <a:t>сложную</a:t>
            </a:r>
            <a:r>
              <a:rPr lang="en-US" i="0" dirty="0" smtClean="0"/>
              <a:t> и</a:t>
            </a:r>
            <a:r>
              <a:rPr lang="en-US" i="0" baseline="0" dirty="0" smtClean="0"/>
              <a:t> </a:t>
            </a:r>
            <a:r>
              <a:rPr lang="en-US" i="0" baseline="0" dirty="0" err="1" smtClean="0"/>
              <a:t>красивую</a:t>
            </a:r>
            <a:r>
              <a:rPr lang="en-US" i="0" baseline="0" dirty="0" smtClean="0"/>
              <a:t> </a:t>
            </a:r>
            <a:r>
              <a:rPr lang="ru-RU" i="0" dirty="0" smtClean="0"/>
              <a:t>картину</a:t>
            </a:r>
            <a:endParaRPr lang="en-US" i="0" dirty="0" smtClean="0"/>
          </a:p>
          <a:p>
            <a:endParaRPr lang="ru-RU" dirty="0" smtClean="0"/>
          </a:p>
          <a:p>
            <a:endParaRPr lang="ru-RU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ru-RU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2832A28-FCE0-4BFA-8D7C-0EF8217108E6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595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6"/>
          <p:cNvSpPr>
            <a:spLocks noGrp="1" noChangeArrowheads="1"/>
          </p:cNvSpPr>
          <p:nvPr>
            <p:ph type="sldNum" sz="quarter"/>
          </p:nvPr>
        </p:nvSpPr>
        <p:spPr>
          <a:noFill/>
        </p:spPr>
        <p:txBody>
          <a:bodyPr/>
          <a:lstStyle/>
          <a:p>
            <a:pPr>
              <a:buFont typeface="Times New Roman" pitchFamily="18" charset="0"/>
              <a:buNone/>
            </a:pPr>
            <a:fld id="{4AE7EB78-308C-4A54-BE2A-2BB468C24568}" type="slidenum">
              <a:rPr lang="pl-PL" smtClean="0">
                <a:latin typeface="Times New Roman" pitchFamily="18" charset="0"/>
                <a:ea typeface="Arial Unicode MS" pitchFamily="34" charset="-128"/>
              </a:rPr>
              <a:pPr>
                <a:buFont typeface="Times New Roman" pitchFamily="18" charset="0"/>
                <a:buNone/>
              </a:pPr>
              <a:t>9</a:t>
            </a:fld>
            <a:endParaRPr lang="pl-PL" smtClean="0">
              <a:latin typeface="Times New Roman" pitchFamily="18" charset="0"/>
              <a:ea typeface="Arial Unicode MS" pitchFamily="34" charset="-128"/>
            </a:endParaRPr>
          </a:p>
        </p:txBody>
      </p:sp>
      <p:sp>
        <p:nvSpPr>
          <p:cNvPr id="32771" name="Rectangle 1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0" y="695325"/>
            <a:ext cx="4570413" cy="3427413"/>
          </a:xfrm>
          <a:solidFill>
            <a:srgbClr val="FFFFFF"/>
          </a:solidFill>
          <a:ln>
            <a:solidFill>
              <a:srgbClr val="000000"/>
            </a:solidFill>
            <a:miter lim="800000"/>
          </a:ln>
        </p:spPr>
      </p:sp>
      <p:sp>
        <p:nvSpPr>
          <p:cNvPr id="3277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85512" y="4343231"/>
            <a:ext cx="5486976" cy="4037751"/>
          </a:xfrm>
          <a:noFill/>
          <a:ln/>
        </p:spPr>
        <p:txBody>
          <a:bodyPr wrap="none" anchor="ctr"/>
          <a:lstStyle/>
          <a:p>
            <a:r>
              <a:rPr lang="en-US" dirty="0" err="1" smtClean="0">
                <a:latin typeface="Times New Roman" pitchFamily="18" charset="0"/>
              </a:rPr>
              <a:t>На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спутниковых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изображениях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en-US" dirty="0" err="1" smtClean="0">
                <a:latin typeface="Times New Roman" pitchFamily="18" charset="0"/>
              </a:rPr>
              <a:t>солнечный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проявляется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как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яркая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полоса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близкая</a:t>
            </a:r>
            <a:r>
              <a:rPr lang="en-US" baseline="0" dirty="0" smtClean="0">
                <a:latin typeface="Times New Roman" pitchFamily="18" charset="0"/>
              </a:rPr>
              <a:t> к </a:t>
            </a:r>
            <a:r>
              <a:rPr lang="en-US" baseline="0" dirty="0" err="1" smtClean="0">
                <a:latin typeface="Times New Roman" pitchFamily="18" charset="0"/>
              </a:rPr>
              <a:t>линии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зеркального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отражения</a:t>
            </a:r>
            <a:r>
              <a:rPr lang="en-US" baseline="0" dirty="0" smtClean="0">
                <a:latin typeface="Times New Roman" pitchFamily="18" charset="0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>
                <a:latin typeface="Times New Roman" pitchFamily="18" charset="0"/>
              </a:rPr>
              <a:t>Здесь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представлены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псевдо-цветные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композиты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данных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прибора</a:t>
            </a:r>
            <a:r>
              <a:rPr lang="en-US" baseline="0" dirty="0" smtClean="0">
                <a:latin typeface="Times New Roman" pitchFamily="18" charset="0"/>
              </a:rPr>
              <a:t> MODIS</a:t>
            </a:r>
          </a:p>
          <a:p>
            <a:endParaRPr lang="en-US" baseline="0" dirty="0" smtClean="0">
              <a:latin typeface="Times New Roman" pitchFamily="18" charset="0"/>
            </a:endParaRPr>
          </a:p>
          <a:p>
            <a:r>
              <a:rPr lang="en-US" dirty="0" err="1" smtClean="0">
                <a:latin typeface="Times New Roman" pitchFamily="18" charset="0"/>
              </a:rPr>
              <a:t>При</a:t>
            </a:r>
            <a:r>
              <a:rPr lang="en-US" dirty="0" smtClean="0">
                <a:latin typeface="Times New Roman" pitchFamily="18" charset="0"/>
              </a:rPr>
              <a:t> </a:t>
            </a:r>
            <a:r>
              <a:rPr lang="ru-RU" dirty="0" smtClean="0">
                <a:latin typeface="Times New Roman" pitchFamily="18" charset="0"/>
              </a:rPr>
              <a:t>увеличени</a:t>
            </a:r>
            <a:r>
              <a:rPr lang="en-US" dirty="0" smtClean="0">
                <a:latin typeface="Times New Roman" pitchFamily="18" charset="0"/>
              </a:rPr>
              <a:t>и</a:t>
            </a:r>
            <a:r>
              <a:rPr lang="ru-RU" dirty="0" smtClean="0">
                <a:latin typeface="Times New Roman" pitchFamily="18" charset="0"/>
              </a:rPr>
              <a:t> скорости ветра блик становится более тусклым, при этм охватывает больший диапазон направлений</a:t>
            </a:r>
            <a:r>
              <a:rPr lang="en-US" dirty="0" smtClean="0">
                <a:latin typeface="Times New Roman" pitchFamily="18" charset="0"/>
              </a:rPr>
              <a:t>,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что</a:t>
            </a:r>
            <a:r>
              <a:rPr lang="en-US" baseline="0" dirty="0" smtClean="0">
                <a:latin typeface="Times New Roman" pitchFamily="18" charset="0"/>
              </a:rPr>
              <a:t>, </a:t>
            </a:r>
            <a:r>
              <a:rPr lang="en-US" baseline="0" dirty="0" err="1" smtClean="0">
                <a:latin typeface="Times New Roman" pitchFamily="18" charset="0"/>
              </a:rPr>
              <a:t>конечно</a:t>
            </a:r>
            <a:r>
              <a:rPr lang="en-US" baseline="0" dirty="0" smtClean="0">
                <a:latin typeface="Times New Roman" pitchFamily="18" charset="0"/>
              </a:rPr>
              <a:t> , </a:t>
            </a:r>
            <a:r>
              <a:rPr lang="en-US" baseline="0" dirty="0" err="1" smtClean="0">
                <a:latin typeface="Times New Roman" pitchFamily="18" charset="0"/>
              </a:rPr>
              <a:t>связано</a:t>
            </a:r>
            <a:r>
              <a:rPr lang="en-US" baseline="0" dirty="0" smtClean="0">
                <a:latin typeface="Times New Roman" pitchFamily="18" charset="0"/>
              </a:rPr>
              <a:t> с </a:t>
            </a:r>
            <a:r>
              <a:rPr lang="en-US" baseline="0" dirty="0" err="1" smtClean="0">
                <a:latin typeface="Times New Roman" pitchFamily="18" charset="0"/>
              </a:rPr>
              <a:t>изменением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среднеквадратичного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наклона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морской</a:t>
            </a:r>
            <a:r>
              <a:rPr lang="en-US" baseline="0" dirty="0" smtClean="0">
                <a:latin typeface="Times New Roman" pitchFamily="18" charset="0"/>
              </a:rPr>
              <a:t> </a:t>
            </a:r>
            <a:r>
              <a:rPr lang="en-US" baseline="0" dirty="0" err="1" smtClean="0">
                <a:latin typeface="Times New Roman" pitchFamily="18" charset="0"/>
              </a:rPr>
              <a:t>поверхности</a:t>
            </a:r>
            <a:endParaRPr lang="ru-RU" dirty="0" smtClean="0">
              <a:latin typeface="Times New Roman" pitchFamily="18" charset="0"/>
            </a:endParaRPr>
          </a:p>
          <a:p>
            <a:endParaRPr lang="ru-RU" dirty="0" smtClean="0">
              <a:latin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90586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Титульны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9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1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5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600200"/>
            <a:ext cx="7772400" cy="1780108"/>
          </a:xfrm>
        </p:spPr>
        <p:txBody>
          <a:bodyPr anchor="b">
            <a:normAutofit/>
          </a:bodyPr>
          <a:lstStyle>
            <a:lvl1pPr>
              <a:defRPr sz="440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556001"/>
            <a:ext cx="6400800" cy="1473200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ru-RU" smtClean="0"/>
              <a:t>Образец подзаголовка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Заголовок и вертикальный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ctr"/>
          <a:lstStyle>
            <a:lvl1pPr algn="l">
              <a:defRPr/>
            </a:lvl1pPr>
            <a:lvl2pPr algn="l">
              <a:defRPr/>
            </a:lvl2pPr>
            <a:lvl3pPr algn="l">
              <a:defRPr/>
            </a:lvl3pPr>
            <a:lvl4pPr algn="l">
              <a:defRPr/>
            </a:lvl4pPr>
            <a:lvl5pPr algn="l"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Вертикальный заголовок и текс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ounded Rectangle 20"/>
          <p:cNvSpPr/>
          <p:nvPr/>
        </p:nvSpPr>
        <p:spPr bwMode="hidden"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grpSp>
        <p:nvGrpSpPr>
          <p:cNvPr id="15" name="Group 14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16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0" name="Freeform 19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447800"/>
            <a:ext cx="2057400" cy="4487333"/>
          </a:xfrm>
        </p:spPr>
        <p:txBody>
          <a:bodyPr vert="eaVert" anchor="ctr"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47800"/>
            <a:ext cx="6019800" cy="4487334"/>
          </a:xfrm>
        </p:spPr>
        <p:txBody>
          <a:bodyPr vert="eaVert"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>
  <p:cSld name="Заголовок, текст и кли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6481" y="273629"/>
            <a:ext cx="8226720" cy="1143480"/>
          </a:xfrm>
        </p:spPr>
        <p:txBody>
          <a:bodyPr/>
          <a:lstStyle/>
          <a:p>
            <a:r>
              <a:rPr lang="ru-RU" smtClean="0"/>
              <a:t>Образец заголовка</a:t>
            </a:r>
            <a:endParaRPr lang="ru-RU"/>
          </a:p>
        </p:txBody>
      </p:sp>
      <p:sp>
        <p:nvSpPr>
          <p:cNvPr id="3" name="Текст 2"/>
          <p:cNvSpPr>
            <a:spLocks noGrp="1"/>
          </p:cNvSpPr>
          <p:nvPr>
            <p:ph type="body" sz="half" idx="1"/>
          </p:nvPr>
        </p:nvSpPr>
        <p:spPr>
          <a:xfrm>
            <a:off x="456480" y="1604329"/>
            <a:ext cx="4043520" cy="4524955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ru-RU"/>
          </a:p>
        </p:txBody>
      </p:sp>
      <p:sp>
        <p:nvSpPr>
          <p:cNvPr id="4" name="Клип 3"/>
          <p:cNvSpPr>
            <a:spLocks noGrp="1"/>
          </p:cNvSpPr>
          <p:nvPr>
            <p:ph type="clipArt" sz="half" idx="2"/>
          </p:nvPr>
        </p:nvSpPr>
        <p:spPr>
          <a:xfrm>
            <a:off x="4638241" y="1604329"/>
            <a:ext cx="4044960" cy="4524955"/>
          </a:xfrm>
        </p:spPr>
        <p:txBody>
          <a:bodyPr/>
          <a:lstStyle/>
          <a:p>
            <a:pPr lvl="0"/>
            <a:endParaRPr lang="ru-RU" noProof="0" smtClean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6" name="Rectangle 4"/>
          <p:cNvSpPr>
            <a:spLocks noGrp="1" noChangeArrowheads="1"/>
          </p:cNvSpPr>
          <p:nvPr>
            <p:ph type="ft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pl-PL"/>
          </a:p>
        </p:txBody>
      </p:sp>
      <p:sp>
        <p:nvSpPr>
          <p:cNvPr id="7" name="Rectangle 5"/>
          <p:cNvSpPr>
            <a:spLocks noGrp="1" noChangeArrowheads="1"/>
          </p:cNvSpPr>
          <p:nvPr>
            <p:ph type="sldNum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6CEF18-72CE-404F-8CC5-4C60D846BC19}" type="slidenum">
              <a:rPr lang="pl-PL"/>
              <a:pPr>
                <a:defRPr/>
              </a:pPr>
              <a:t>‹#›</a:t>
            </a:fld>
            <a:endParaRPr lang="pl-PL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Заголовок раздел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4736592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>
            <a:spLocks/>
          </p:cNvSpPr>
          <p:nvPr/>
        </p:nvSpPr>
        <p:spPr bwMode="hidden">
          <a:xfrm>
            <a:off x="6047438" y="4203592"/>
            <a:ext cx="2876429" cy="714026"/>
          </a:xfrm>
          <a:custGeom>
            <a:avLst/>
            <a:gdLst/>
            <a:ahLst/>
            <a:cxnLst>
              <a:cxn ang="0">
                <a:pos x="2700" y="0"/>
              </a:cxn>
              <a:cxn ang="0">
                <a:pos x="2700" y="0"/>
              </a:cxn>
              <a:cxn ang="0">
                <a:pos x="2586" y="18"/>
              </a:cxn>
              <a:cxn ang="0">
                <a:pos x="2470" y="38"/>
              </a:cxn>
              <a:cxn ang="0">
                <a:pos x="2352" y="60"/>
              </a:cxn>
              <a:cxn ang="0">
                <a:pos x="2230" y="82"/>
              </a:cxn>
              <a:cxn ang="0">
                <a:pos x="2106" y="108"/>
              </a:cxn>
              <a:cxn ang="0">
                <a:pos x="1978" y="134"/>
              </a:cxn>
              <a:cxn ang="0">
                <a:pos x="1848" y="164"/>
              </a:cxn>
              <a:cxn ang="0">
                <a:pos x="1714" y="194"/>
              </a:cxn>
              <a:cxn ang="0">
                <a:pos x="1714" y="194"/>
              </a:cxn>
              <a:cxn ang="0">
                <a:pos x="1472" y="252"/>
              </a:cxn>
              <a:cxn ang="0">
                <a:pos x="1236" y="304"/>
              </a:cxn>
              <a:cxn ang="0">
                <a:pos x="1010" y="352"/>
              </a:cxn>
              <a:cxn ang="0">
                <a:pos x="792" y="398"/>
              </a:cxn>
              <a:cxn ang="0">
                <a:pos x="584" y="438"/>
              </a:cxn>
              <a:cxn ang="0">
                <a:pos x="382" y="474"/>
              </a:cxn>
              <a:cxn ang="0">
                <a:pos x="188" y="508"/>
              </a:cxn>
              <a:cxn ang="0">
                <a:pos x="0" y="538"/>
              </a:cxn>
              <a:cxn ang="0">
                <a:pos x="0" y="538"/>
              </a:cxn>
              <a:cxn ang="0">
                <a:pos x="130" y="556"/>
              </a:cxn>
              <a:cxn ang="0">
                <a:pos x="254" y="572"/>
              </a:cxn>
              <a:cxn ang="0">
                <a:pos x="374" y="586"/>
              </a:cxn>
              <a:cxn ang="0">
                <a:pos x="492" y="598"/>
              </a:cxn>
              <a:cxn ang="0">
                <a:pos x="606" y="610"/>
              </a:cxn>
              <a:cxn ang="0">
                <a:pos x="716" y="618"/>
              </a:cxn>
              <a:cxn ang="0">
                <a:pos x="822" y="626"/>
              </a:cxn>
              <a:cxn ang="0">
                <a:pos x="926" y="632"/>
              </a:cxn>
              <a:cxn ang="0">
                <a:pos x="1028" y="636"/>
              </a:cxn>
              <a:cxn ang="0">
                <a:pos x="1126" y="638"/>
              </a:cxn>
              <a:cxn ang="0">
                <a:pos x="1220" y="640"/>
              </a:cxn>
              <a:cxn ang="0">
                <a:pos x="1312" y="640"/>
              </a:cxn>
              <a:cxn ang="0">
                <a:pos x="1402" y="638"/>
              </a:cxn>
              <a:cxn ang="0">
                <a:pos x="1490" y="636"/>
              </a:cxn>
              <a:cxn ang="0">
                <a:pos x="1574" y="632"/>
              </a:cxn>
              <a:cxn ang="0">
                <a:pos x="1656" y="626"/>
              </a:cxn>
              <a:cxn ang="0">
                <a:pos x="1734" y="620"/>
              </a:cxn>
              <a:cxn ang="0">
                <a:pos x="1812" y="612"/>
              </a:cxn>
              <a:cxn ang="0">
                <a:pos x="1886" y="602"/>
              </a:cxn>
              <a:cxn ang="0">
                <a:pos x="1960" y="592"/>
              </a:cxn>
              <a:cxn ang="0">
                <a:pos x="2030" y="580"/>
              </a:cxn>
              <a:cxn ang="0">
                <a:pos x="2100" y="568"/>
              </a:cxn>
              <a:cxn ang="0">
                <a:pos x="2166" y="554"/>
              </a:cxn>
              <a:cxn ang="0">
                <a:pos x="2232" y="540"/>
              </a:cxn>
              <a:cxn ang="0">
                <a:pos x="2296" y="524"/>
              </a:cxn>
              <a:cxn ang="0">
                <a:pos x="2358" y="508"/>
              </a:cxn>
              <a:cxn ang="0">
                <a:pos x="2418" y="490"/>
              </a:cxn>
              <a:cxn ang="0">
                <a:pos x="2478" y="472"/>
              </a:cxn>
              <a:cxn ang="0">
                <a:pos x="2592" y="432"/>
              </a:cxn>
              <a:cxn ang="0">
                <a:pos x="2702" y="390"/>
              </a:cxn>
              <a:cxn ang="0">
                <a:pos x="2702" y="390"/>
              </a:cxn>
              <a:cxn ang="0">
                <a:pos x="2706" y="388"/>
              </a:cxn>
              <a:cxn ang="0">
                <a:pos x="2706" y="388"/>
              </a:cxn>
              <a:cxn ang="0">
                <a:pos x="2706" y="0"/>
              </a:cxn>
              <a:cxn ang="0">
                <a:pos x="2706" y="0"/>
              </a:cxn>
              <a:cxn ang="0">
                <a:pos x="2700" y="0"/>
              </a:cxn>
              <a:cxn ang="0">
                <a:pos x="2700" y="0"/>
              </a:cxn>
            </a:cxnLst>
            <a:rect l="0" t="0" r="r" b="b"/>
            <a:pathLst>
              <a:path w="2706" h="640">
                <a:moveTo>
                  <a:pt x="2700" y="0"/>
                </a:moveTo>
                <a:lnTo>
                  <a:pt x="2700" y="0"/>
                </a:lnTo>
                <a:lnTo>
                  <a:pt x="2586" y="18"/>
                </a:lnTo>
                <a:lnTo>
                  <a:pt x="2470" y="38"/>
                </a:lnTo>
                <a:lnTo>
                  <a:pt x="2352" y="60"/>
                </a:lnTo>
                <a:lnTo>
                  <a:pt x="2230" y="82"/>
                </a:lnTo>
                <a:lnTo>
                  <a:pt x="2106" y="108"/>
                </a:lnTo>
                <a:lnTo>
                  <a:pt x="1978" y="134"/>
                </a:lnTo>
                <a:lnTo>
                  <a:pt x="1848" y="164"/>
                </a:lnTo>
                <a:lnTo>
                  <a:pt x="1714" y="194"/>
                </a:lnTo>
                <a:lnTo>
                  <a:pt x="1714" y="194"/>
                </a:lnTo>
                <a:lnTo>
                  <a:pt x="1472" y="252"/>
                </a:lnTo>
                <a:lnTo>
                  <a:pt x="1236" y="304"/>
                </a:lnTo>
                <a:lnTo>
                  <a:pt x="1010" y="352"/>
                </a:lnTo>
                <a:lnTo>
                  <a:pt x="792" y="398"/>
                </a:lnTo>
                <a:lnTo>
                  <a:pt x="584" y="438"/>
                </a:lnTo>
                <a:lnTo>
                  <a:pt x="382" y="474"/>
                </a:lnTo>
                <a:lnTo>
                  <a:pt x="188" y="508"/>
                </a:lnTo>
                <a:lnTo>
                  <a:pt x="0" y="538"/>
                </a:lnTo>
                <a:lnTo>
                  <a:pt x="0" y="538"/>
                </a:lnTo>
                <a:lnTo>
                  <a:pt x="130" y="556"/>
                </a:lnTo>
                <a:lnTo>
                  <a:pt x="254" y="572"/>
                </a:lnTo>
                <a:lnTo>
                  <a:pt x="374" y="586"/>
                </a:lnTo>
                <a:lnTo>
                  <a:pt x="492" y="598"/>
                </a:lnTo>
                <a:lnTo>
                  <a:pt x="606" y="610"/>
                </a:lnTo>
                <a:lnTo>
                  <a:pt x="716" y="618"/>
                </a:lnTo>
                <a:lnTo>
                  <a:pt x="822" y="626"/>
                </a:lnTo>
                <a:lnTo>
                  <a:pt x="926" y="632"/>
                </a:lnTo>
                <a:lnTo>
                  <a:pt x="1028" y="636"/>
                </a:lnTo>
                <a:lnTo>
                  <a:pt x="1126" y="638"/>
                </a:lnTo>
                <a:lnTo>
                  <a:pt x="1220" y="640"/>
                </a:lnTo>
                <a:lnTo>
                  <a:pt x="1312" y="640"/>
                </a:lnTo>
                <a:lnTo>
                  <a:pt x="1402" y="638"/>
                </a:lnTo>
                <a:lnTo>
                  <a:pt x="1490" y="636"/>
                </a:lnTo>
                <a:lnTo>
                  <a:pt x="1574" y="632"/>
                </a:lnTo>
                <a:lnTo>
                  <a:pt x="1656" y="626"/>
                </a:lnTo>
                <a:lnTo>
                  <a:pt x="1734" y="620"/>
                </a:lnTo>
                <a:lnTo>
                  <a:pt x="1812" y="612"/>
                </a:lnTo>
                <a:lnTo>
                  <a:pt x="1886" y="602"/>
                </a:lnTo>
                <a:lnTo>
                  <a:pt x="1960" y="592"/>
                </a:lnTo>
                <a:lnTo>
                  <a:pt x="2030" y="580"/>
                </a:lnTo>
                <a:lnTo>
                  <a:pt x="2100" y="568"/>
                </a:lnTo>
                <a:lnTo>
                  <a:pt x="2166" y="554"/>
                </a:lnTo>
                <a:lnTo>
                  <a:pt x="2232" y="540"/>
                </a:lnTo>
                <a:lnTo>
                  <a:pt x="2296" y="524"/>
                </a:lnTo>
                <a:lnTo>
                  <a:pt x="2358" y="508"/>
                </a:lnTo>
                <a:lnTo>
                  <a:pt x="2418" y="490"/>
                </a:lnTo>
                <a:lnTo>
                  <a:pt x="2478" y="472"/>
                </a:lnTo>
                <a:lnTo>
                  <a:pt x="2592" y="432"/>
                </a:lnTo>
                <a:lnTo>
                  <a:pt x="2702" y="390"/>
                </a:lnTo>
                <a:lnTo>
                  <a:pt x="2702" y="390"/>
                </a:lnTo>
                <a:lnTo>
                  <a:pt x="2706" y="388"/>
                </a:lnTo>
                <a:lnTo>
                  <a:pt x="2706" y="388"/>
                </a:lnTo>
                <a:lnTo>
                  <a:pt x="2706" y="0"/>
                </a:lnTo>
                <a:lnTo>
                  <a:pt x="2706" y="0"/>
                </a:lnTo>
                <a:lnTo>
                  <a:pt x="2700" y="0"/>
                </a:lnTo>
                <a:lnTo>
                  <a:pt x="2700" y="0"/>
                </a:lnTo>
                <a:close/>
              </a:path>
            </a:pathLst>
          </a:custGeom>
          <a:solidFill>
            <a:schemeClr val="bg2">
              <a:alpha val="29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8"/>
          <p:cNvSpPr>
            <a:spLocks/>
          </p:cNvSpPr>
          <p:nvPr/>
        </p:nvSpPr>
        <p:spPr bwMode="hidden">
          <a:xfrm>
            <a:off x="2619320" y="4075290"/>
            <a:ext cx="5544515" cy="850138"/>
          </a:xfrm>
          <a:custGeom>
            <a:avLst/>
            <a:gdLst/>
            <a:ahLst/>
            <a:cxnLst>
              <a:cxn ang="0">
                <a:pos x="5216" y="714"/>
              </a:cxn>
              <a:cxn ang="0">
                <a:pos x="4984" y="686"/>
              </a:cxn>
              <a:cxn ang="0">
                <a:pos x="4478" y="610"/>
              </a:cxn>
              <a:cxn ang="0">
                <a:pos x="3914" y="508"/>
              </a:cxn>
              <a:cxn ang="0">
                <a:pos x="3286" y="374"/>
              </a:cxn>
              <a:cxn ang="0">
                <a:pos x="2946" y="296"/>
              </a:cxn>
              <a:cxn ang="0">
                <a:pos x="2682" y="236"/>
              </a:cxn>
              <a:cxn ang="0">
                <a:pos x="2430" y="184"/>
              </a:cxn>
              <a:cxn ang="0">
                <a:pos x="2190" y="140"/>
              </a:cxn>
              <a:cxn ang="0">
                <a:pos x="1960" y="102"/>
              </a:cxn>
              <a:cxn ang="0">
                <a:pos x="1740" y="72"/>
              </a:cxn>
              <a:cxn ang="0">
                <a:pos x="1334" y="28"/>
              </a:cxn>
              <a:cxn ang="0">
                <a:pos x="970" y="4"/>
              </a:cxn>
              <a:cxn ang="0">
                <a:pos x="644" y="0"/>
              </a:cxn>
              <a:cxn ang="0">
                <a:pos x="358" y="10"/>
              </a:cxn>
              <a:cxn ang="0">
                <a:pos x="110" y="32"/>
              </a:cxn>
              <a:cxn ang="0">
                <a:pos x="0" y="48"/>
              </a:cxn>
              <a:cxn ang="0">
                <a:pos x="314" y="86"/>
              </a:cxn>
              <a:cxn ang="0">
                <a:pos x="652" y="140"/>
              </a:cxn>
              <a:cxn ang="0">
                <a:pos x="1014" y="210"/>
              </a:cxn>
              <a:cxn ang="0">
                <a:pos x="1402" y="296"/>
              </a:cxn>
              <a:cxn ang="0">
                <a:pos x="1756" y="378"/>
              </a:cxn>
              <a:cxn ang="0">
                <a:pos x="2408" y="516"/>
              </a:cxn>
              <a:cxn ang="0">
                <a:pos x="2708" y="572"/>
              </a:cxn>
              <a:cxn ang="0">
                <a:pos x="2992" y="620"/>
              </a:cxn>
              <a:cxn ang="0">
                <a:pos x="3260" y="662"/>
              </a:cxn>
              <a:cxn ang="0">
                <a:pos x="3512" y="694"/>
              </a:cxn>
              <a:cxn ang="0">
                <a:pos x="3750" y="722"/>
              </a:cxn>
              <a:cxn ang="0">
                <a:pos x="3974" y="740"/>
              </a:cxn>
              <a:cxn ang="0">
                <a:pos x="4184" y="754"/>
              </a:cxn>
              <a:cxn ang="0">
                <a:pos x="4384" y="762"/>
              </a:cxn>
              <a:cxn ang="0">
                <a:pos x="4570" y="762"/>
              </a:cxn>
              <a:cxn ang="0">
                <a:pos x="4746" y="758"/>
              </a:cxn>
              <a:cxn ang="0">
                <a:pos x="4912" y="748"/>
              </a:cxn>
              <a:cxn ang="0">
                <a:pos x="5068" y="732"/>
              </a:cxn>
              <a:cxn ang="0">
                <a:pos x="5216" y="714"/>
              </a:cxn>
            </a:cxnLst>
            <a:rect l="0" t="0" r="r" b="b"/>
            <a:pathLst>
              <a:path w="5216" h="762">
                <a:moveTo>
                  <a:pt x="5216" y="714"/>
                </a:moveTo>
                <a:lnTo>
                  <a:pt x="5216" y="714"/>
                </a:lnTo>
                <a:lnTo>
                  <a:pt x="5102" y="700"/>
                </a:lnTo>
                <a:lnTo>
                  <a:pt x="4984" y="686"/>
                </a:lnTo>
                <a:lnTo>
                  <a:pt x="4738" y="652"/>
                </a:lnTo>
                <a:lnTo>
                  <a:pt x="4478" y="610"/>
                </a:lnTo>
                <a:lnTo>
                  <a:pt x="4204" y="564"/>
                </a:lnTo>
                <a:lnTo>
                  <a:pt x="3914" y="508"/>
                </a:lnTo>
                <a:lnTo>
                  <a:pt x="3608" y="446"/>
                </a:lnTo>
                <a:lnTo>
                  <a:pt x="3286" y="374"/>
                </a:lnTo>
                <a:lnTo>
                  <a:pt x="2946" y="296"/>
                </a:lnTo>
                <a:lnTo>
                  <a:pt x="2946" y="296"/>
                </a:lnTo>
                <a:lnTo>
                  <a:pt x="2812" y="266"/>
                </a:lnTo>
                <a:lnTo>
                  <a:pt x="2682" y="236"/>
                </a:lnTo>
                <a:lnTo>
                  <a:pt x="2556" y="210"/>
                </a:lnTo>
                <a:lnTo>
                  <a:pt x="2430" y="184"/>
                </a:lnTo>
                <a:lnTo>
                  <a:pt x="2308" y="162"/>
                </a:lnTo>
                <a:lnTo>
                  <a:pt x="2190" y="140"/>
                </a:lnTo>
                <a:lnTo>
                  <a:pt x="2074" y="120"/>
                </a:lnTo>
                <a:lnTo>
                  <a:pt x="1960" y="102"/>
                </a:lnTo>
                <a:lnTo>
                  <a:pt x="1850" y="86"/>
                </a:lnTo>
                <a:lnTo>
                  <a:pt x="1740" y="72"/>
                </a:lnTo>
                <a:lnTo>
                  <a:pt x="1532" y="46"/>
                </a:lnTo>
                <a:lnTo>
                  <a:pt x="1334" y="28"/>
                </a:lnTo>
                <a:lnTo>
                  <a:pt x="1148" y="14"/>
                </a:lnTo>
                <a:lnTo>
                  <a:pt x="970" y="4"/>
                </a:lnTo>
                <a:lnTo>
                  <a:pt x="802" y="0"/>
                </a:lnTo>
                <a:lnTo>
                  <a:pt x="644" y="0"/>
                </a:lnTo>
                <a:lnTo>
                  <a:pt x="496" y="4"/>
                </a:lnTo>
                <a:lnTo>
                  <a:pt x="358" y="10"/>
                </a:lnTo>
                <a:lnTo>
                  <a:pt x="230" y="20"/>
                </a:lnTo>
                <a:lnTo>
                  <a:pt x="110" y="32"/>
                </a:lnTo>
                <a:lnTo>
                  <a:pt x="0" y="48"/>
                </a:lnTo>
                <a:lnTo>
                  <a:pt x="0" y="48"/>
                </a:lnTo>
                <a:lnTo>
                  <a:pt x="154" y="66"/>
                </a:lnTo>
                <a:lnTo>
                  <a:pt x="314" y="86"/>
                </a:lnTo>
                <a:lnTo>
                  <a:pt x="480" y="112"/>
                </a:lnTo>
                <a:lnTo>
                  <a:pt x="652" y="140"/>
                </a:lnTo>
                <a:lnTo>
                  <a:pt x="830" y="174"/>
                </a:lnTo>
                <a:lnTo>
                  <a:pt x="1014" y="210"/>
                </a:lnTo>
                <a:lnTo>
                  <a:pt x="1206" y="250"/>
                </a:lnTo>
                <a:lnTo>
                  <a:pt x="1402" y="296"/>
                </a:lnTo>
                <a:lnTo>
                  <a:pt x="1402" y="296"/>
                </a:lnTo>
                <a:lnTo>
                  <a:pt x="1756" y="378"/>
                </a:lnTo>
                <a:lnTo>
                  <a:pt x="2092" y="450"/>
                </a:lnTo>
                <a:lnTo>
                  <a:pt x="2408" y="516"/>
                </a:lnTo>
                <a:lnTo>
                  <a:pt x="2562" y="544"/>
                </a:lnTo>
                <a:lnTo>
                  <a:pt x="2708" y="572"/>
                </a:lnTo>
                <a:lnTo>
                  <a:pt x="2852" y="598"/>
                </a:lnTo>
                <a:lnTo>
                  <a:pt x="2992" y="620"/>
                </a:lnTo>
                <a:lnTo>
                  <a:pt x="3128" y="642"/>
                </a:lnTo>
                <a:lnTo>
                  <a:pt x="3260" y="662"/>
                </a:lnTo>
                <a:lnTo>
                  <a:pt x="3388" y="678"/>
                </a:lnTo>
                <a:lnTo>
                  <a:pt x="3512" y="694"/>
                </a:lnTo>
                <a:lnTo>
                  <a:pt x="3632" y="708"/>
                </a:lnTo>
                <a:lnTo>
                  <a:pt x="3750" y="722"/>
                </a:lnTo>
                <a:lnTo>
                  <a:pt x="3864" y="732"/>
                </a:lnTo>
                <a:lnTo>
                  <a:pt x="3974" y="740"/>
                </a:lnTo>
                <a:lnTo>
                  <a:pt x="4080" y="748"/>
                </a:lnTo>
                <a:lnTo>
                  <a:pt x="4184" y="754"/>
                </a:lnTo>
                <a:lnTo>
                  <a:pt x="4286" y="758"/>
                </a:lnTo>
                <a:lnTo>
                  <a:pt x="4384" y="762"/>
                </a:lnTo>
                <a:lnTo>
                  <a:pt x="4478" y="762"/>
                </a:lnTo>
                <a:lnTo>
                  <a:pt x="4570" y="762"/>
                </a:lnTo>
                <a:lnTo>
                  <a:pt x="4660" y="760"/>
                </a:lnTo>
                <a:lnTo>
                  <a:pt x="4746" y="758"/>
                </a:lnTo>
                <a:lnTo>
                  <a:pt x="4830" y="754"/>
                </a:lnTo>
                <a:lnTo>
                  <a:pt x="4912" y="748"/>
                </a:lnTo>
                <a:lnTo>
                  <a:pt x="4992" y="740"/>
                </a:lnTo>
                <a:lnTo>
                  <a:pt x="5068" y="732"/>
                </a:lnTo>
                <a:lnTo>
                  <a:pt x="5144" y="724"/>
                </a:lnTo>
                <a:lnTo>
                  <a:pt x="5216" y="714"/>
                </a:lnTo>
                <a:lnTo>
                  <a:pt x="5216" y="714"/>
                </a:lnTo>
                <a:close/>
              </a:path>
            </a:pathLst>
          </a:custGeom>
          <a:solidFill>
            <a:schemeClr val="bg2">
              <a:alpha val="4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22"/>
          <p:cNvSpPr>
            <a:spLocks/>
          </p:cNvSpPr>
          <p:nvPr/>
        </p:nvSpPr>
        <p:spPr bwMode="hidden">
          <a:xfrm>
            <a:off x="2828728" y="4087562"/>
            <a:ext cx="5467980" cy="774272"/>
          </a:xfrm>
          <a:custGeom>
            <a:avLst/>
            <a:gdLst/>
            <a:ahLst/>
            <a:cxnLst>
              <a:cxn ang="0">
                <a:pos x="0" y="70"/>
              </a:cxn>
              <a:cxn ang="0">
                <a:pos x="0" y="70"/>
              </a:cxn>
              <a:cxn ang="0">
                <a:pos x="18" y="66"/>
              </a:cxn>
              <a:cxn ang="0">
                <a:pos x="72" y="56"/>
              </a:cxn>
              <a:cxn ang="0">
                <a:pos x="164" y="42"/>
              </a:cxn>
              <a:cxn ang="0">
                <a:pos x="224" y="34"/>
              </a:cxn>
              <a:cxn ang="0">
                <a:pos x="294" y="26"/>
              </a:cxn>
              <a:cxn ang="0">
                <a:pos x="372" y="20"/>
              </a:cxn>
              <a:cxn ang="0">
                <a:pos x="462" y="14"/>
              </a:cxn>
              <a:cxn ang="0">
                <a:pos x="560" y="8"/>
              </a:cxn>
              <a:cxn ang="0">
                <a:pos x="670" y="4"/>
              </a:cxn>
              <a:cxn ang="0">
                <a:pos x="790" y="2"/>
              </a:cxn>
              <a:cxn ang="0">
                <a:pos x="920" y="0"/>
              </a:cxn>
              <a:cxn ang="0">
                <a:pos x="1060" y="2"/>
              </a:cxn>
              <a:cxn ang="0">
                <a:pos x="1210" y="6"/>
              </a:cxn>
              <a:cxn ang="0">
                <a:pos x="1372" y="14"/>
              </a:cxn>
              <a:cxn ang="0">
                <a:pos x="1544" y="24"/>
              </a:cxn>
              <a:cxn ang="0">
                <a:pos x="1726" y="40"/>
              </a:cxn>
              <a:cxn ang="0">
                <a:pos x="1920" y="58"/>
              </a:cxn>
              <a:cxn ang="0">
                <a:pos x="2126" y="80"/>
              </a:cxn>
              <a:cxn ang="0">
                <a:pos x="2342" y="106"/>
              </a:cxn>
              <a:cxn ang="0">
                <a:pos x="2570" y="138"/>
              </a:cxn>
              <a:cxn ang="0">
                <a:pos x="2808" y="174"/>
              </a:cxn>
              <a:cxn ang="0">
                <a:pos x="3058" y="216"/>
              </a:cxn>
              <a:cxn ang="0">
                <a:pos x="3320" y="266"/>
              </a:cxn>
              <a:cxn ang="0">
                <a:pos x="3594" y="320"/>
              </a:cxn>
              <a:cxn ang="0">
                <a:pos x="3880" y="380"/>
              </a:cxn>
              <a:cxn ang="0">
                <a:pos x="4178" y="448"/>
              </a:cxn>
              <a:cxn ang="0">
                <a:pos x="4488" y="522"/>
              </a:cxn>
              <a:cxn ang="0">
                <a:pos x="4810" y="604"/>
              </a:cxn>
              <a:cxn ang="0">
                <a:pos x="5144" y="694"/>
              </a:cxn>
            </a:cxnLst>
            <a:rect l="0" t="0" r="r" b="b"/>
            <a:pathLst>
              <a:path w="5144" h="694">
                <a:moveTo>
                  <a:pt x="0" y="70"/>
                </a:moveTo>
                <a:lnTo>
                  <a:pt x="0" y="70"/>
                </a:lnTo>
                <a:lnTo>
                  <a:pt x="18" y="66"/>
                </a:lnTo>
                <a:lnTo>
                  <a:pt x="72" y="56"/>
                </a:lnTo>
                <a:lnTo>
                  <a:pt x="164" y="42"/>
                </a:lnTo>
                <a:lnTo>
                  <a:pt x="224" y="34"/>
                </a:lnTo>
                <a:lnTo>
                  <a:pt x="294" y="26"/>
                </a:lnTo>
                <a:lnTo>
                  <a:pt x="372" y="20"/>
                </a:lnTo>
                <a:lnTo>
                  <a:pt x="462" y="14"/>
                </a:lnTo>
                <a:lnTo>
                  <a:pt x="560" y="8"/>
                </a:lnTo>
                <a:lnTo>
                  <a:pt x="670" y="4"/>
                </a:lnTo>
                <a:lnTo>
                  <a:pt x="790" y="2"/>
                </a:lnTo>
                <a:lnTo>
                  <a:pt x="920" y="0"/>
                </a:lnTo>
                <a:lnTo>
                  <a:pt x="1060" y="2"/>
                </a:lnTo>
                <a:lnTo>
                  <a:pt x="1210" y="6"/>
                </a:lnTo>
                <a:lnTo>
                  <a:pt x="1372" y="14"/>
                </a:lnTo>
                <a:lnTo>
                  <a:pt x="1544" y="24"/>
                </a:lnTo>
                <a:lnTo>
                  <a:pt x="1726" y="40"/>
                </a:lnTo>
                <a:lnTo>
                  <a:pt x="1920" y="58"/>
                </a:lnTo>
                <a:lnTo>
                  <a:pt x="2126" y="80"/>
                </a:lnTo>
                <a:lnTo>
                  <a:pt x="2342" y="106"/>
                </a:lnTo>
                <a:lnTo>
                  <a:pt x="2570" y="138"/>
                </a:lnTo>
                <a:lnTo>
                  <a:pt x="2808" y="174"/>
                </a:lnTo>
                <a:lnTo>
                  <a:pt x="3058" y="216"/>
                </a:lnTo>
                <a:lnTo>
                  <a:pt x="3320" y="266"/>
                </a:lnTo>
                <a:lnTo>
                  <a:pt x="3594" y="320"/>
                </a:lnTo>
                <a:lnTo>
                  <a:pt x="3880" y="380"/>
                </a:lnTo>
                <a:lnTo>
                  <a:pt x="4178" y="448"/>
                </a:lnTo>
                <a:lnTo>
                  <a:pt x="4488" y="522"/>
                </a:lnTo>
                <a:lnTo>
                  <a:pt x="4810" y="604"/>
                </a:lnTo>
                <a:lnTo>
                  <a:pt x="5144" y="694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26"/>
          <p:cNvSpPr>
            <a:spLocks/>
          </p:cNvSpPr>
          <p:nvPr/>
        </p:nvSpPr>
        <p:spPr bwMode="hidden">
          <a:xfrm>
            <a:off x="5609489" y="4074174"/>
            <a:ext cx="3308000" cy="651549"/>
          </a:xfrm>
          <a:custGeom>
            <a:avLst/>
            <a:gdLst/>
            <a:ahLst/>
            <a:cxnLst>
              <a:cxn ang="0">
                <a:pos x="0" y="584"/>
              </a:cxn>
              <a:cxn ang="0">
                <a:pos x="0" y="584"/>
              </a:cxn>
              <a:cxn ang="0">
                <a:pos x="90" y="560"/>
              </a:cxn>
              <a:cxn ang="0">
                <a:pos x="336" y="498"/>
              </a:cxn>
              <a:cxn ang="0">
                <a:pos x="506" y="456"/>
              </a:cxn>
              <a:cxn ang="0">
                <a:pos x="702" y="410"/>
              </a:cxn>
              <a:cxn ang="0">
                <a:pos x="920" y="360"/>
              </a:cxn>
              <a:cxn ang="0">
                <a:pos x="1154" y="306"/>
              </a:cxn>
              <a:cxn ang="0">
                <a:pos x="1402" y="254"/>
              </a:cxn>
              <a:cxn ang="0">
                <a:pos x="1656" y="202"/>
              </a:cxn>
              <a:cxn ang="0">
                <a:pos x="1916" y="154"/>
              </a:cxn>
              <a:cxn ang="0">
                <a:pos x="2174" y="108"/>
              </a:cxn>
              <a:cxn ang="0">
                <a:pos x="2302" y="88"/>
              </a:cxn>
              <a:cxn ang="0">
                <a:pos x="2426" y="68"/>
              </a:cxn>
              <a:cxn ang="0">
                <a:pos x="2550" y="52"/>
              </a:cxn>
              <a:cxn ang="0">
                <a:pos x="2670" y="36"/>
              </a:cxn>
              <a:cxn ang="0">
                <a:pos x="2788" y="24"/>
              </a:cxn>
              <a:cxn ang="0">
                <a:pos x="2900" y="14"/>
              </a:cxn>
              <a:cxn ang="0">
                <a:pos x="3008" y="6"/>
              </a:cxn>
              <a:cxn ang="0">
                <a:pos x="3112" y="0"/>
              </a:cxn>
            </a:cxnLst>
            <a:rect l="0" t="0" r="r" b="b"/>
            <a:pathLst>
              <a:path w="3112" h="584">
                <a:moveTo>
                  <a:pt x="0" y="584"/>
                </a:moveTo>
                <a:lnTo>
                  <a:pt x="0" y="584"/>
                </a:lnTo>
                <a:lnTo>
                  <a:pt x="90" y="560"/>
                </a:lnTo>
                <a:lnTo>
                  <a:pt x="336" y="498"/>
                </a:lnTo>
                <a:lnTo>
                  <a:pt x="506" y="456"/>
                </a:lnTo>
                <a:lnTo>
                  <a:pt x="702" y="410"/>
                </a:lnTo>
                <a:lnTo>
                  <a:pt x="920" y="360"/>
                </a:lnTo>
                <a:lnTo>
                  <a:pt x="1154" y="306"/>
                </a:lnTo>
                <a:lnTo>
                  <a:pt x="1402" y="254"/>
                </a:lnTo>
                <a:lnTo>
                  <a:pt x="1656" y="202"/>
                </a:lnTo>
                <a:lnTo>
                  <a:pt x="1916" y="154"/>
                </a:lnTo>
                <a:lnTo>
                  <a:pt x="2174" y="108"/>
                </a:lnTo>
                <a:lnTo>
                  <a:pt x="2302" y="88"/>
                </a:lnTo>
                <a:lnTo>
                  <a:pt x="2426" y="68"/>
                </a:lnTo>
                <a:lnTo>
                  <a:pt x="2550" y="52"/>
                </a:lnTo>
                <a:lnTo>
                  <a:pt x="2670" y="36"/>
                </a:lnTo>
                <a:lnTo>
                  <a:pt x="2788" y="24"/>
                </a:lnTo>
                <a:lnTo>
                  <a:pt x="2900" y="14"/>
                </a:lnTo>
                <a:lnTo>
                  <a:pt x="3008" y="6"/>
                </a:lnTo>
                <a:lnTo>
                  <a:pt x="3112" y="0"/>
                </a:lnTo>
              </a:path>
            </a:pathLst>
          </a:custGeom>
          <a:noFill/>
          <a:ln w="12">
            <a:solidFill>
              <a:srgbClr val="FFFFFF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 useBgFill="1">
        <p:nvSpPr>
          <p:cNvPr id="13" name="Freeform 10"/>
          <p:cNvSpPr>
            <a:spLocks/>
          </p:cNvSpPr>
          <p:nvPr/>
        </p:nvSpPr>
        <p:spPr bwMode="hidden">
          <a:xfrm>
            <a:off x="211665" y="4058555"/>
            <a:ext cx="8723376" cy="1329874"/>
          </a:xfrm>
          <a:custGeom>
            <a:avLst/>
            <a:gdLst/>
            <a:ahLst/>
            <a:cxnLst>
              <a:cxn ang="0">
                <a:pos x="8192" y="512"/>
              </a:cxn>
              <a:cxn ang="0">
                <a:pos x="8040" y="570"/>
              </a:cxn>
              <a:cxn ang="0">
                <a:pos x="7878" y="620"/>
              </a:cxn>
              <a:cxn ang="0">
                <a:pos x="7706" y="666"/>
              </a:cxn>
              <a:cxn ang="0">
                <a:pos x="7522" y="702"/>
              </a:cxn>
              <a:cxn ang="0">
                <a:pos x="7322" y="730"/>
              </a:cxn>
              <a:cxn ang="0">
                <a:pos x="7106" y="750"/>
              </a:cxn>
              <a:cxn ang="0">
                <a:pos x="6872" y="762"/>
              </a:cxn>
              <a:cxn ang="0">
                <a:pos x="6618" y="760"/>
              </a:cxn>
              <a:cxn ang="0">
                <a:pos x="6342" y="750"/>
              </a:cxn>
              <a:cxn ang="0">
                <a:pos x="6042" y="726"/>
              </a:cxn>
              <a:cxn ang="0">
                <a:pos x="5716" y="690"/>
              </a:cxn>
              <a:cxn ang="0">
                <a:pos x="5364" y="642"/>
              </a:cxn>
              <a:cxn ang="0">
                <a:pos x="4982" y="578"/>
              </a:cxn>
              <a:cxn ang="0">
                <a:pos x="4568" y="500"/>
              </a:cxn>
              <a:cxn ang="0">
                <a:pos x="4122" y="406"/>
              </a:cxn>
              <a:cxn ang="0">
                <a:pos x="3640" y="296"/>
              </a:cxn>
              <a:cxn ang="0">
                <a:pos x="3396" y="240"/>
              </a:cxn>
              <a:cxn ang="0">
                <a:pos x="2934" y="148"/>
              </a:cxn>
              <a:cxn ang="0">
                <a:pos x="2512" y="82"/>
              </a:cxn>
              <a:cxn ang="0">
                <a:pos x="2126" y="36"/>
              </a:cxn>
              <a:cxn ang="0">
                <a:pos x="1776" y="10"/>
              </a:cxn>
              <a:cxn ang="0">
                <a:pos x="1462" y="0"/>
              </a:cxn>
              <a:cxn ang="0">
                <a:pos x="1182" y="4"/>
              </a:cxn>
              <a:cxn ang="0">
                <a:pos x="934" y="20"/>
              </a:cxn>
              <a:cxn ang="0">
                <a:pos x="716" y="44"/>
              </a:cxn>
              <a:cxn ang="0">
                <a:pos x="530" y="74"/>
              </a:cxn>
              <a:cxn ang="0">
                <a:pos x="374" y="108"/>
              </a:cxn>
              <a:cxn ang="0">
                <a:pos x="248" y="144"/>
              </a:cxn>
              <a:cxn ang="0">
                <a:pos x="148" y="176"/>
              </a:cxn>
              <a:cxn ang="0">
                <a:pos x="48" y="216"/>
              </a:cxn>
              <a:cxn ang="0">
                <a:pos x="0" y="240"/>
              </a:cxn>
              <a:cxn ang="0">
                <a:pos x="8192" y="1192"/>
              </a:cxn>
              <a:cxn ang="0">
                <a:pos x="8196" y="1186"/>
              </a:cxn>
              <a:cxn ang="0">
                <a:pos x="8196" y="510"/>
              </a:cxn>
              <a:cxn ang="0">
                <a:pos x="8192" y="512"/>
              </a:cxn>
            </a:cxnLst>
            <a:rect l="0" t="0" r="r" b="b"/>
            <a:pathLst>
              <a:path w="8196" h="1192">
                <a:moveTo>
                  <a:pt x="8192" y="512"/>
                </a:moveTo>
                <a:lnTo>
                  <a:pt x="8192" y="512"/>
                </a:lnTo>
                <a:lnTo>
                  <a:pt x="8116" y="542"/>
                </a:lnTo>
                <a:lnTo>
                  <a:pt x="8040" y="570"/>
                </a:lnTo>
                <a:lnTo>
                  <a:pt x="7960" y="596"/>
                </a:lnTo>
                <a:lnTo>
                  <a:pt x="7878" y="620"/>
                </a:lnTo>
                <a:lnTo>
                  <a:pt x="7794" y="644"/>
                </a:lnTo>
                <a:lnTo>
                  <a:pt x="7706" y="666"/>
                </a:lnTo>
                <a:lnTo>
                  <a:pt x="7616" y="684"/>
                </a:lnTo>
                <a:lnTo>
                  <a:pt x="7522" y="702"/>
                </a:lnTo>
                <a:lnTo>
                  <a:pt x="7424" y="718"/>
                </a:lnTo>
                <a:lnTo>
                  <a:pt x="7322" y="730"/>
                </a:lnTo>
                <a:lnTo>
                  <a:pt x="7216" y="742"/>
                </a:lnTo>
                <a:lnTo>
                  <a:pt x="7106" y="750"/>
                </a:lnTo>
                <a:lnTo>
                  <a:pt x="6992" y="758"/>
                </a:lnTo>
                <a:lnTo>
                  <a:pt x="6872" y="762"/>
                </a:lnTo>
                <a:lnTo>
                  <a:pt x="6748" y="762"/>
                </a:lnTo>
                <a:lnTo>
                  <a:pt x="6618" y="760"/>
                </a:lnTo>
                <a:lnTo>
                  <a:pt x="6482" y="756"/>
                </a:lnTo>
                <a:lnTo>
                  <a:pt x="6342" y="750"/>
                </a:lnTo>
                <a:lnTo>
                  <a:pt x="6196" y="740"/>
                </a:lnTo>
                <a:lnTo>
                  <a:pt x="6042" y="726"/>
                </a:lnTo>
                <a:lnTo>
                  <a:pt x="5882" y="710"/>
                </a:lnTo>
                <a:lnTo>
                  <a:pt x="5716" y="690"/>
                </a:lnTo>
                <a:lnTo>
                  <a:pt x="5544" y="668"/>
                </a:lnTo>
                <a:lnTo>
                  <a:pt x="5364" y="642"/>
                </a:lnTo>
                <a:lnTo>
                  <a:pt x="5176" y="612"/>
                </a:lnTo>
                <a:lnTo>
                  <a:pt x="4982" y="578"/>
                </a:lnTo>
                <a:lnTo>
                  <a:pt x="4778" y="540"/>
                </a:lnTo>
                <a:lnTo>
                  <a:pt x="4568" y="500"/>
                </a:lnTo>
                <a:lnTo>
                  <a:pt x="4348" y="454"/>
                </a:lnTo>
                <a:lnTo>
                  <a:pt x="4122" y="406"/>
                </a:lnTo>
                <a:lnTo>
                  <a:pt x="3886" y="354"/>
                </a:lnTo>
                <a:lnTo>
                  <a:pt x="3640" y="296"/>
                </a:lnTo>
                <a:lnTo>
                  <a:pt x="3640" y="296"/>
                </a:lnTo>
                <a:lnTo>
                  <a:pt x="3396" y="240"/>
                </a:lnTo>
                <a:lnTo>
                  <a:pt x="3160" y="192"/>
                </a:lnTo>
                <a:lnTo>
                  <a:pt x="2934" y="148"/>
                </a:lnTo>
                <a:lnTo>
                  <a:pt x="2718" y="112"/>
                </a:lnTo>
                <a:lnTo>
                  <a:pt x="2512" y="82"/>
                </a:lnTo>
                <a:lnTo>
                  <a:pt x="2314" y="56"/>
                </a:lnTo>
                <a:lnTo>
                  <a:pt x="2126" y="36"/>
                </a:lnTo>
                <a:lnTo>
                  <a:pt x="1948" y="20"/>
                </a:lnTo>
                <a:lnTo>
                  <a:pt x="1776" y="10"/>
                </a:lnTo>
                <a:lnTo>
                  <a:pt x="1616" y="2"/>
                </a:lnTo>
                <a:lnTo>
                  <a:pt x="1462" y="0"/>
                </a:lnTo>
                <a:lnTo>
                  <a:pt x="1318" y="0"/>
                </a:lnTo>
                <a:lnTo>
                  <a:pt x="1182" y="4"/>
                </a:lnTo>
                <a:lnTo>
                  <a:pt x="1054" y="10"/>
                </a:lnTo>
                <a:lnTo>
                  <a:pt x="934" y="20"/>
                </a:lnTo>
                <a:lnTo>
                  <a:pt x="822" y="30"/>
                </a:lnTo>
                <a:lnTo>
                  <a:pt x="716" y="44"/>
                </a:lnTo>
                <a:lnTo>
                  <a:pt x="620" y="58"/>
                </a:lnTo>
                <a:lnTo>
                  <a:pt x="530" y="74"/>
                </a:lnTo>
                <a:lnTo>
                  <a:pt x="450" y="92"/>
                </a:lnTo>
                <a:lnTo>
                  <a:pt x="374" y="108"/>
                </a:lnTo>
                <a:lnTo>
                  <a:pt x="308" y="126"/>
                </a:lnTo>
                <a:lnTo>
                  <a:pt x="248" y="144"/>
                </a:lnTo>
                <a:lnTo>
                  <a:pt x="194" y="160"/>
                </a:lnTo>
                <a:lnTo>
                  <a:pt x="148" y="176"/>
                </a:lnTo>
                <a:lnTo>
                  <a:pt x="108" y="192"/>
                </a:lnTo>
                <a:lnTo>
                  <a:pt x="48" y="216"/>
                </a:lnTo>
                <a:lnTo>
                  <a:pt x="12" y="234"/>
                </a:lnTo>
                <a:lnTo>
                  <a:pt x="0" y="240"/>
                </a:lnTo>
                <a:lnTo>
                  <a:pt x="0" y="1192"/>
                </a:lnTo>
                <a:lnTo>
                  <a:pt x="8192" y="1192"/>
                </a:lnTo>
                <a:lnTo>
                  <a:pt x="8192" y="1192"/>
                </a:lnTo>
                <a:lnTo>
                  <a:pt x="8196" y="1186"/>
                </a:lnTo>
                <a:lnTo>
                  <a:pt x="8196" y="1186"/>
                </a:lnTo>
                <a:lnTo>
                  <a:pt x="8196" y="510"/>
                </a:lnTo>
                <a:lnTo>
                  <a:pt x="8196" y="510"/>
                </a:lnTo>
                <a:lnTo>
                  <a:pt x="8192" y="512"/>
                </a:lnTo>
                <a:lnTo>
                  <a:pt x="8192" y="512"/>
                </a:lnTo>
                <a:close/>
              </a:path>
            </a:pathLst>
          </a:custGeom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032" y="2463560"/>
            <a:ext cx="7772400" cy="1524000"/>
          </a:xfrm>
        </p:spPr>
        <p:txBody>
          <a:bodyPr anchor="t">
            <a:normAutofit/>
          </a:bodyPr>
          <a:lstStyle>
            <a:lvl1pPr algn="ctr">
              <a:defRPr sz="4400" b="0" cap="none"/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67365" y="1437448"/>
            <a:ext cx="6417734" cy="939801"/>
          </a:xfrm>
        </p:spPr>
        <p:txBody>
          <a:bodyPr anchor="b">
            <a:normAutofit/>
          </a:bodyPr>
          <a:lstStyle>
            <a:lvl1pPr marL="0" indent="0" algn="ctr">
              <a:buNone/>
              <a:defRPr sz="2000">
                <a:solidFill>
                  <a:srgbClr val="FFFFFF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Два объект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676655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4645152" y="2679192"/>
            <a:ext cx="3822192" cy="3447288"/>
          </a:xfrm>
        </p:spPr>
        <p:txBody>
          <a:bodyPr/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Сравнени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678114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7332" y="3429000"/>
            <a:ext cx="3820055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8200" y="2678113"/>
            <a:ext cx="3822192" cy="639762"/>
          </a:xfrm>
        </p:spPr>
        <p:txBody>
          <a:bodyPr anchor="ctr"/>
          <a:lstStyle>
            <a:lvl1pPr marL="0" indent="0" algn="ctr">
              <a:buNone/>
              <a:defRPr sz="2400" b="0" i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3429000"/>
            <a:ext cx="3822192" cy="2697163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mtClean="0"/>
              <a:t>Образец заголовка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ounded Rectangle 11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6" name="Group 5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29874"/>
            <a:chOff x="-3905251" y="4294188"/>
            <a:chExt cx="13027839" cy="1892300"/>
          </a:xfrm>
        </p:grpSpPr>
        <p:sp>
          <p:nvSpPr>
            <p:cNvPr id="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Объект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1426464"/>
          </a:xfrm>
          <a:prstGeom prst="roundRect">
            <a:avLst>
              <a:gd name="adj" fmla="val 7136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4400" y="3581400"/>
            <a:ext cx="3352800" cy="1905001"/>
          </a:xfrm>
        </p:spPr>
        <p:txBody>
          <a:bodyPr anchor="t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800">
                <a:solidFill>
                  <a:schemeClr val="tx2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grpSp>
        <p:nvGrpSpPr>
          <p:cNvPr id="2" name="Group 23"/>
          <p:cNvGrpSpPr>
            <a:grpSpLocks noChangeAspect="1"/>
          </p:cNvGrpSpPr>
          <p:nvPr/>
        </p:nvGrpSpPr>
        <p:grpSpPr bwMode="hidden">
          <a:xfrm>
            <a:off x="211665" y="714191"/>
            <a:ext cx="8723376" cy="1331580"/>
            <a:chOff x="-3905250" y="4294188"/>
            <a:chExt cx="13011150" cy="1892300"/>
          </a:xfrm>
        </p:grpSpPr>
        <p:sp>
          <p:nvSpPr>
            <p:cNvPr id="25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9" name="Freeform 28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2" name="Title 21"/>
          <p:cNvSpPr>
            <a:spLocks noGrp="1"/>
          </p:cNvSpPr>
          <p:nvPr>
            <p:ph type="title"/>
          </p:nvPr>
        </p:nvSpPr>
        <p:spPr>
          <a:xfrm>
            <a:off x="914400" y="2286000"/>
            <a:ext cx="3352800" cy="1252728"/>
          </a:xfrm>
        </p:spPr>
        <p:txBody>
          <a:bodyPr anchor="b">
            <a:noAutofit/>
          </a:bodyPr>
          <a:lstStyle>
            <a:lvl1pPr algn="l">
              <a:defRPr sz="3200">
                <a:solidFill>
                  <a:schemeClr val="tx2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51962" y="1828800"/>
            <a:ext cx="3904076" cy="3810000"/>
          </a:xfrm>
        </p:spPr>
        <p:txBody>
          <a:bodyPr anchor="ctr"/>
          <a:lstStyle>
            <a:lvl1pPr>
              <a:buClr>
                <a:schemeClr val="bg1"/>
              </a:buClr>
              <a:defRPr sz="2200">
                <a:solidFill>
                  <a:schemeClr val="tx2"/>
                </a:solidFill>
              </a:defRPr>
            </a:lvl1pPr>
            <a:lvl2pPr>
              <a:buClr>
                <a:schemeClr val="bg1"/>
              </a:buClr>
              <a:defRPr sz="2000">
                <a:solidFill>
                  <a:schemeClr val="tx2"/>
                </a:solidFill>
              </a:defRPr>
            </a:lvl2pPr>
            <a:lvl3pPr>
              <a:buClr>
                <a:schemeClr val="bg1"/>
              </a:buClr>
              <a:defRPr sz="1800">
                <a:solidFill>
                  <a:schemeClr val="tx2"/>
                </a:solidFill>
              </a:defRPr>
            </a:lvl3pPr>
            <a:lvl4pPr>
              <a:buClr>
                <a:schemeClr val="bg1"/>
              </a:buClr>
              <a:defRPr sz="1600">
                <a:solidFill>
                  <a:schemeClr val="tx2"/>
                </a:solidFill>
              </a:defRPr>
            </a:lvl4pPr>
            <a:lvl5pPr>
              <a:buClr>
                <a:schemeClr val="bg1"/>
              </a:buClr>
              <a:defRPr sz="1600">
                <a:solidFill>
                  <a:schemeClr val="tx2"/>
                </a:solidFill>
              </a:defRPr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ounded Rectangle 14"/>
          <p:cNvSpPr/>
          <p:nvPr/>
        </p:nvSpPr>
        <p:spPr>
          <a:xfrm>
            <a:off x="228600" y="228600"/>
            <a:ext cx="8695944" cy="6035040"/>
          </a:xfrm>
          <a:prstGeom prst="roundRect">
            <a:avLst>
              <a:gd name="adj" fmla="val 127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" name="Group 8"/>
          <p:cNvGrpSpPr>
            <a:grpSpLocks noChangeAspect="1"/>
          </p:cNvGrpSpPr>
          <p:nvPr/>
        </p:nvGrpSpPr>
        <p:grpSpPr bwMode="hidden">
          <a:xfrm>
            <a:off x="211665" y="5353963"/>
            <a:ext cx="8723376" cy="1331580"/>
            <a:chOff x="-3905250" y="4294188"/>
            <a:chExt cx="13011150" cy="1892300"/>
          </a:xfrm>
        </p:grpSpPr>
        <p:sp>
          <p:nvSpPr>
            <p:cNvPr id="10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14" name="Freeform 10"/>
            <p:cNvSpPr>
              <a:spLocks/>
            </p:cNvSpPr>
            <p:nvPr/>
          </p:nvSpPr>
          <p:spPr bwMode="hidden">
            <a:xfrm>
              <a:off x="-3905250" y="4294188"/>
              <a:ext cx="13011150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874155" y="338667"/>
            <a:ext cx="3812645" cy="2429934"/>
          </a:xfrm>
        </p:spPr>
        <p:txBody>
          <a:bodyPr anchor="b">
            <a:normAutofit/>
          </a:bodyPr>
          <a:lstStyle>
            <a:lvl1pPr algn="l">
              <a:defRPr sz="2800" b="0">
                <a:solidFill>
                  <a:srgbClr val="FFFFFF"/>
                </a:solidFill>
              </a:defRPr>
            </a:lvl1pPr>
          </a:lstStyle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868333" y="2785533"/>
            <a:ext cx="3818467" cy="2421467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ru-RU" smtClean="0"/>
              <a:t>Образец текста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838200" y="1371600"/>
            <a:ext cx="3566160" cy="2926080"/>
          </a:xfrm>
          <a:prstGeom prst="roundRect">
            <a:avLst>
              <a:gd name="adj" fmla="val 3924"/>
            </a:avLst>
          </a:prstGeom>
          <a:solidFill>
            <a:schemeClr val="accent1"/>
          </a:solidFill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 fov="600000">
              <a:rot lat="240000" lon="19799999" rev="0"/>
            </a:camera>
            <a:lightRig rig="threePt" dir="t">
              <a:rot lat="0" lon="0" rev="2700000"/>
            </a:lightRig>
          </a:scene3d>
          <a:sp3d>
            <a:bevelT w="44450" h="31750"/>
          </a:sp3d>
        </p:spPr>
        <p:txBody>
          <a:bodyPr/>
          <a:lstStyle>
            <a:lvl1pPr marL="0" indent="0" algn="ctr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u-RU" smtClean="0"/>
              <a:t>Вставка рисунка</a:t>
            </a:r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ounded Rectangle 13"/>
          <p:cNvSpPr/>
          <p:nvPr/>
        </p:nvSpPr>
        <p:spPr>
          <a:xfrm>
            <a:off x="228600" y="228600"/>
            <a:ext cx="8695944" cy="2468880"/>
          </a:xfrm>
          <a:prstGeom prst="roundRect">
            <a:avLst>
              <a:gd name="adj" fmla="val 3362"/>
            </a:avLst>
          </a:prstGeom>
          <a:gradFill>
            <a:gsLst>
              <a:gs pos="0">
                <a:schemeClr val="accent1">
                  <a:lumMod val="75000"/>
                </a:schemeClr>
              </a:gs>
              <a:gs pos="9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15"/>
          <p:cNvGrpSpPr>
            <a:grpSpLocks noChangeAspect="1"/>
          </p:cNvGrpSpPr>
          <p:nvPr/>
        </p:nvGrpSpPr>
        <p:grpSpPr bwMode="hidden">
          <a:xfrm>
            <a:off x="211665" y="1679429"/>
            <a:ext cx="8723376" cy="1329874"/>
            <a:chOff x="-3905251" y="4294188"/>
            <a:chExt cx="13027839" cy="1892300"/>
          </a:xfrm>
        </p:grpSpPr>
        <p:sp>
          <p:nvSpPr>
            <p:cNvPr id="17" name="Freeform 14"/>
            <p:cNvSpPr>
              <a:spLocks/>
            </p:cNvSpPr>
            <p:nvPr/>
          </p:nvSpPr>
          <p:spPr bwMode="hidden">
            <a:xfrm>
              <a:off x="4810125" y="4500563"/>
              <a:ext cx="4295775" cy="1016000"/>
            </a:xfrm>
            <a:custGeom>
              <a:avLst/>
              <a:gdLst/>
              <a:ahLst/>
              <a:cxnLst>
                <a:cxn ang="0">
                  <a:pos x="2700" y="0"/>
                </a:cxn>
                <a:cxn ang="0">
                  <a:pos x="2700" y="0"/>
                </a:cxn>
                <a:cxn ang="0">
                  <a:pos x="2586" y="18"/>
                </a:cxn>
                <a:cxn ang="0">
                  <a:pos x="2470" y="38"/>
                </a:cxn>
                <a:cxn ang="0">
                  <a:pos x="2352" y="60"/>
                </a:cxn>
                <a:cxn ang="0">
                  <a:pos x="2230" y="82"/>
                </a:cxn>
                <a:cxn ang="0">
                  <a:pos x="2106" y="108"/>
                </a:cxn>
                <a:cxn ang="0">
                  <a:pos x="1978" y="134"/>
                </a:cxn>
                <a:cxn ang="0">
                  <a:pos x="1848" y="164"/>
                </a:cxn>
                <a:cxn ang="0">
                  <a:pos x="1714" y="194"/>
                </a:cxn>
                <a:cxn ang="0">
                  <a:pos x="1714" y="194"/>
                </a:cxn>
                <a:cxn ang="0">
                  <a:pos x="1472" y="252"/>
                </a:cxn>
                <a:cxn ang="0">
                  <a:pos x="1236" y="304"/>
                </a:cxn>
                <a:cxn ang="0">
                  <a:pos x="1010" y="352"/>
                </a:cxn>
                <a:cxn ang="0">
                  <a:pos x="792" y="398"/>
                </a:cxn>
                <a:cxn ang="0">
                  <a:pos x="584" y="438"/>
                </a:cxn>
                <a:cxn ang="0">
                  <a:pos x="382" y="474"/>
                </a:cxn>
                <a:cxn ang="0">
                  <a:pos x="188" y="508"/>
                </a:cxn>
                <a:cxn ang="0">
                  <a:pos x="0" y="538"/>
                </a:cxn>
                <a:cxn ang="0">
                  <a:pos x="0" y="538"/>
                </a:cxn>
                <a:cxn ang="0">
                  <a:pos x="130" y="556"/>
                </a:cxn>
                <a:cxn ang="0">
                  <a:pos x="254" y="572"/>
                </a:cxn>
                <a:cxn ang="0">
                  <a:pos x="374" y="586"/>
                </a:cxn>
                <a:cxn ang="0">
                  <a:pos x="492" y="598"/>
                </a:cxn>
                <a:cxn ang="0">
                  <a:pos x="606" y="610"/>
                </a:cxn>
                <a:cxn ang="0">
                  <a:pos x="716" y="618"/>
                </a:cxn>
                <a:cxn ang="0">
                  <a:pos x="822" y="626"/>
                </a:cxn>
                <a:cxn ang="0">
                  <a:pos x="926" y="632"/>
                </a:cxn>
                <a:cxn ang="0">
                  <a:pos x="1028" y="636"/>
                </a:cxn>
                <a:cxn ang="0">
                  <a:pos x="1126" y="638"/>
                </a:cxn>
                <a:cxn ang="0">
                  <a:pos x="1220" y="640"/>
                </a:cxn>
                <a:cxn ang="0">
                  <a:pos x="1312" y="640"/>
                </a:cxn>
                <a:cxn ang="0">
                  <a:pos x="1402" y="638"/>
                </a:cxn>
                <a:cxn ang="0">
                  <a:pos x="1490" y="636"/>
                </a:cxn>
                <a:cxn ang="0">
                  <a:pos x="1574" y="632"/>
                </a:cxn>
                <a:cxn ang="0">
                  <a:pos x="1656" y="626"/>
                </a:cxn>
                <a:cxn ang="0">
                  <a:pos x="1734" y="620"/>
                </a:cxn>
                <a:cxn ang="0">
                  <a:pos x="1812" y="612"/>
                </a:cxn>
                <a:cxn ang="0">
                  <a:pos x="1886" y="602"/>
                </a:cxn>
                <a:cxn ang="0">
                  <a:pos x="1960" y="592"/>
                </a:cxn>
                <a:cxn ang="0">
                  <a:pos x="2030" y="580"/>
                </a:cxn>
                <a:cxn ang="0">
                  <a:pos x="2100" y="568"/>
                </a:cxn>
                <a:cxn ang="0">
                  <a:pos x="2166" y="554"/>
                </a:cxn>
                <a:cxn ang="0">
                  <a:pos x="2232" y="540"/>
                </a:cxn>
                <a:cxn ang="0">
                  <a:pos x="2296" y="524"/>
                </a:cxn>
                <a:cxn ang="0">
                  <a:pos x="2358" y="508"/>
                </a:cxn>
                <a:cxn ang="0">
                  <a:pos x="2418" y="490"/>
                </a:cxn>
                <a:cxn ang="0">
                  <a:pos x="2478" y="472"/>
                </a:cxn>
                <a:cxn ang="0">
                  <a:pos x="2592" y="432"/>
                </a:cxn>
                <a:cxn ang="0">
                  <a:pos x="2702" y="390"/>
                </a:cxn>
                <a:cxn ang="0">
                  <a:pos x="2702" y="390"/>
                </a:cxn>
                <a:cxn ang="0">
                  <a:pos x="2706" y="388"/>
                </a:cxn>
                <a:cxn ang="0">
                  <a:pos x="2706" y="388"/>
                </a:cxn>
                <a:cxn ang="0">
                  <a:pos x="2706" y="0"/>
                </a:cxn>
                <a:cxn ang="0">
                  <a:pos x="2706" y="0"/>
                </a:cxn>
                <a:cxn ang="0">
                  <a:pos x="2700" y="0"/>
                </a:cxn>
                <a:cxn ang="0">
                  <a:pos x="2700" y="0"/>
                </a:cxn>
              </a:cxnLst>
              <a:rect l="0" t="0" r="r" b="b"/>
              <a:pathLst>
                <a:path w="2706" h="640">
                  <a:moveTo>
                    <a:pt x="2700" y="0"/>
                  </a:moveTo>
                  <a:lnTo>
                    <a:pt x="2700" y="0"/>
                  </a:lnTo>
                  <a:lnTo>
                    <a:pt x="2586" y="18"/>
                  </a:lnTo>
                  <a:lnTo>
                    <a:pt x="2470" y="38"/>
                  </a:lnTo>
                  <a:lnTo>
                    <a:pt x="2352" y="60"/>
                  </a:lnTo>
                  <a:lnTo>
                    <a:pt x="2230" y="82"/>
                  </a:lnTo>
                  <a:lnTo>
                    <a:pt x="2106" y="108"/>
                  </a:lnTo>
                  <a:lnTo>
                    <a:pt x="1978" y="134"/>
                  </a:lnTo>
                  <a:lnTo>
                    <a:pt x="1848" y="164"/>
                  </a:lnTo>
                  <a:lnTo>
                    <a:pt x="1714" y="194"/>
                  </a:lnTo>
                  <a:lnTo>
                    <a:pt x="1714" y="194"/>
                  </a:lnTo>
                  <a:lnTo>
                    <a:pt x="1472" y="252"/>
                  </a:lnTo>
                  <a:lnTo>
                    <a:pt x="1236" y="304"/>
                  </a:lnTo>
                  <a:lnTo>
                    <a:pt x="1010" y="352"/>
                  </a:lnTo>
                  <a:lnTo>
                    <a:pt x="792" y="398"/>
                  </a:lnTo>
                  <a:lnTo>
                    <a:pt x="584" y="438"/>
                  </a:lnTo>
                  <a:lnTo>
                    <a:pt x="382" y="474"/>
                  </a:lnTo>
                  <a:lnTo>
                    <a:pt x="188" y="508"/>
                  </a:lnTo>
                  <a:lnTo>
                    <a:pt x="0" y="538"/>
                  </a:lnTo>
                  <a:lnTo>
                    <a:pt x="0" y="538"/>
                  </a:lnTo>
                  <a:lnTo>
                    <a:pt x="130" y="556"/>
                  </a:lnTo>
                  <a:lnTo>
                    <a:pt x="254" y="572"/>
                  </a:lnTo>
                  <a:lnTo>
                    <a:pt x="374" y="586"/>
                  </a:lnTo>
                  <a:lnTo>
                    <a:pt x="492" y="598"/>
                  </a:lnTo>
                  <a:lnTo>
                    <a:pt x="606" y="610"/>
                  </a:lnTo>
                  <a:lnTo>
                    <a:pt x="716" y="618"/>
                  </a:lnTo>
                  <a:lnTo>
                    <a:pt x="822" y="626"/>
                  </a:lnTo>
                  <a:lnTo>
                    <a:pt x="926" y="632"/>
                  </a:lnTo>
                  <a:lnTo>
                    <a:pt x="1028" y="636"/>
                  </a:lnTo>
                  <a:lnTo>
                    <a:pt x="1126" y="638"/>
                  </a:lnTo>
                  <a:lnTo>
                    <a:pt x="1220" y="640"/>
                  </a:lnTo>
                  <a:lnTo>
                    <a:pt x="1312" y="640"/>
                  </a:lnTo>
                  <a:lnTo>
                    <a:pt x="1402" y="638"/>
                  </a:lnTo>
                  <a:lnTo>
                    <a:pt x="1490" y="636"/>
                  </a:lnTo>
                  <a:lnTo>
                    <a:pt x="1574" y="632"/>
                  </a:lnTo>
                  <a:lnTo>
                    <a:pt x="1656" y="626"/>
                  </a:lnTo>
                  <a:lnTo>
                    <a:pt x="1734" y="620"/>
                  </a:lnTo>
                  <a:lnTo>
                    <a:pt x="1812" y="612"/>
                  </a:lnTo>
                  <a:lnTo>
                    <a:pt x="1886" y="602"/>
                  </a:lnTo>
                  <a:lnTo>
                    <a:pt x="1960" y="592"/>
                  </a:lnTo>
                  <a:lnTo>
                    <a:pt x="2030" y="580"/>
                  </a:lnTo>
                  <a:lnTo>
                    <a:pt x="2100" y="568"/>
                  </a:lnTo>
                  <a:lnTo>
                    <a:pt x="2166" y="554"/>
                  </a:lnTo>
                  <a:lnTo>
                    <a:pt x="2232" y="540"/>
                  </a:lnTo>
                  <a:lnTo>
                    <a:pt x="2296" y="524"/>
                  </a:lnTo>
                  <a:lnTo>
                    <a:pt x="2358" y="508"/>
                  </a:lnTo>
                  <a:lnTo>
                    <a:pt x="2418" y="490"/>
                  </a:lnTo>
                  <a:lnTo>
                    <a:pt x="2478" y="472"/>
                  </a:lnTo>
                  <a:lnTo>
                    <a:pt x="2592" y="432"/>
                  </a:lnTo>
                  <a:lnTo>
                    <a:pt x="2702" y="390"/>
                  </a:lnTo>
                  <a:lnTo>
                    <a:pt x="2702" y="390"/>
                  </a:lnTo>
                  <a:lnTo>
                    <a:pt x="2706" y="388"/>
                  </a:lnTo>
                  <a:lnTo>
                    <a:pt x="2706" y="388"/>
                  </a:lnTo>
                  <a:lnTo>
                    <a:pt x="2706" y="0"/>
                  </a:lnTo>
                  <a:lnTo>
                    <a:pt x="2706" y="0"/>
                  </a:lnTo>
                  <a:lnTo>
                    <a:pt x="2700" y="0"/>
                  </a:lnTo>
                  <a:lnTo>
                    <a:pt x="2700" y="0"/>
                  </a:lnTo>
                  <a:close/>
                </a:path>
              </a:pathLst>
            </a:custGeom>
            <a:solidFill>
              <a:schemeClr val="bg2">
                <a:alpha val="29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hidden">
            <a:xfrm>
              <a:off x="-309563" y="4318000"/>
              <a:ext cx="8280401" cy="1209675"/>
            </a:xfrm>
            <a:custGeom>
              <a:avLst/>
              <a:gdLst/>
              <a:ahLst/>
              <a:cxnLst>
                <a:cxn ang="0">
                  <a:pos x="5216" y="714"/>
                </a:cxn>
                <a:cxn ang="0">
                  <a:pos x="4984" y="686"/>
                </a:cxn>
                <a:cxn ang="0">
                  <a:pos x="4478" y="610"/>
                </a:cxn>
                <a:cxn ang="0">
                  <a:pos x="3914" y="508"/>
                </a:cxn>
                <a:cxn ang="0">
                  <a:pos x="3286" y="374"/>
                </a:cxn>
                <a:cxn ang="0">
                  <a:pos x="2946" y="296"/>
                </a:cxn>
                <a:cxn ang="0">
                  <a:pos x="2682" y="236"/>
                </a:cxn>
                <a:cxn ang="0">
                  <a:pos x="2430" y="184"/>
                </a:cxn>
                <a:cxn ang="0">
                  <a:pos x="2190" y="140"/>
                </a:cxn>
                <a:cxn ang="0">
                  <a:pos x="1960" y="102"/>
                </a:cxn>
                <a:cxn ang="0">
                  <a:pos x="1740" y="72"/>
                </a:cxn>
                <a:cxn ang="0">
                  <a:pos x="1334" y="28"/>
                </a:cxn>
                <a:cxn ang="0">
                  <a:pos x="970" y="4"/>
                </a:cxn>
                <a:cxn ang="0">
                  <a:pos x="644" y="0"/>
                </a:cxn>
                <a:cxn ang="0">
                  <a:pos x="358" y="10"/>
                </a:cxn>
                <a:cxn ang="0">
                  <a:pos x="110" y="32"/>
                </a:cxn>
                <a:cxn ang="0">
                  <a:pos x="0" y="48"/>
                </a:cxn>
                <a:cxn ang="0">
                  <a:pos x="314" y="86"/>
                </a:cxn>
                <a:cxn ang="0">
                  <a:pos x="652" y="140"/>
                </a:cxn>
                <a:cxn ang="0">
                  <a:pos x="1014" y="210"/>
                </a:cxn>
                <a:cxn ang="0">
                  <a:pos x="1402" y="296"/>
                </a:cxn>
                <a:cxn ang="0">
                  <a:pos x="1756" y="378"/>
                </a:cxn>
                <a:cxn ang="0">
                  <a:pos x="2408" y="516"/>
                </a:cxn>
                <a:cxn ang="0">
                  <a:pos x="2708" y="572"/>
                </a:cxn>
                <a:cxn ang="0">
                  <a:pos x="2992" y="620"/>
                </a:cxn>
                <a:cxn ang="0">
                  <a:pos x="3260" y="662"/>
                </a:cxn>
                <a:cxn ang="0">
                  <a:pos x="3512" y="694"/>
                </a:cxn>
                <a:cxn ang="0">
                  <a:pos x="3750" y="722"/>
                </a:cxn>
                <a:cxn ang="0">
                  <a:pos x="3974" y="740"/>
                </a:cxn>
                <a:cxn ang="0">
                  <a:pos x="4184" y="754"/>
                </a:cxn>
                <a:cxn ang="0">
                  <a:pos x="4384" y="762"/>
                </a:cxn>
                <a:cxn ang="0">
                  <a:pos x="4570" y="762"/>
                </a:cxn>
                <a:cxn ang="0">
                  <a:pos x="4746" y="758"/>
                </a:cxn>
                <a:cxn ang="0">
                  <a:pos x="4912" y="748"/>
                </a:cxn>
                <a:cxn ang="0">
                  <a:pos x="5068" y="732"/>
                </a:cxn>
                <a:cxn ang="0">
                  <a:pos x="5216" y="714"/>
                </a:cxn>
              </a:cxnLst>
              <a:rect l="0" t="0" r="r" b="b"/>
              <a:pathLst>
                <a:path w="5216" h="762">
                  <a:moveTo>
                    <a:pt x="5216" y="714"/>
                  </a:moveTo>
                  <a:lnTo>
                    <a:pt x="5216" y="714"/>
                  </a:lnTo>
                  <a:lnTo>
                    <a:pt x="5102" y="700"/>
                  </a:lnTo>
                  <a:lnTo>
                    <a:pt x="4984" y="686"/>
                  </a:lnTo>
                  <a:lnTo>
                    <a:pt x="4738" y="652"/>
                  </a:lnTo>
                  <a:lnTo>
                    <a:pt x="4478" y="610"/>
                  </a:lnTo>
                  <a:lnTo>
                    <a:pt x="4204" y="564"/>
                  </a:lnTo>
                  <a:lnTo>
                    <a:pt x="3914" y="508"/>
                  </a:lnTo>
                  <a:lnTo>
                    <a:pt x="3608" y="446"/>
                  </a:lnTo>
                  <a:lnTo>
                    <a:pt x="3286" y="374"/>
                  </a:lnTo>
                  <a:lnTo>
                    <a:pt x="2946" y="296"/>
                  </a:lnTo>
                  <a:lnTo>
                    <a:pt x="2946" y="296"/>
                  </a:lnTo>
                  <a:lnTo>
                    <a:pt x="2812" y="266"/>
                  </a:lnTo>
                  <a:lnTo>
                    <a:pt x="2682" y="236"/>
                  </a:lnTo>
                  <a:lnTo>
                    <a:pt x="2556" y="210"/>
                  </a:lnTo>
                  <a:lnTo>
                    <a:pt x="2430" y="184"/>
                  </a:lnTo>
                  <a:lnTo>
                    <a:pt x="2308" y="162"/>
                  </a:lnTo>
                  <a:lnTo>
                    <a:pt x="2190" y="140"/>
                  </a:lnTo>
                  <a:lnTo>
                    <a:pt x="2074" y="120"/>
                  </a:lnTo>
                  <a:lnTo>
                    <a:pt x="1960" y="102"/>
                  </a:lnTo>
                  <a:lnTo>
                    <a:pt x="1850" y="86"/>
                  </a:lnTo>
                  <a:lnTo>
                    <a:pt x="1740" y="72"/>
                  </a:lnTo>
                  <a:lnTo>
                    <a:pt x="1532" y="46"/>
                  </a:lnTo>
                  <a:lnTo>
                    <a:pt x="1334" y="28"/>
                  </a:lnTo>
                  <a:lnTo>
                    <a:pt x="1148" y="14"/>
                  </a:lnTo>
                  <a:lnTo>
                    <a:pt x="970" y="4"/>
                  </a:lnTo>
                  <a:lnTo>
                    <a:pt x="802" y="0"/>
                  </a:lnTo>
                  <a:lnTo>
                    <a:pt x="644" y="0"/>
                  </a:lnTo>
                  <a:lnTo>
                    <a:pt x="496" y="4"/>
                  </a:lnTo>
                  <a:lnTo>
                    <a:pt x="358" y="10"/>
                  </a:lnTo>
                  <a:lnTo>
                    <a:pt x="230" y="20"/>
                  </a:lnTo>
                  <a:lnTo>
                    <a:pt x="110" y="32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154" y="66"/>
                  </a:lnTo>
                  <a:lnTo>
                    <a:pt x="314" y="86"/>
                  </a:lnTo>
                  <a:lnTo>
                    <a:pt x="480" y="112"/>
                  </a:lnTo>
                  <a:lnTo>
                    <a:pt x="652" y="140"/>
                  </a:lnTo>
                  <a:lnTo>
                    <a:pt x="830" y="174"/>
                  </a:lnTo>
                  <a:lnTo>
                    <a:pt x="1014" y="210"/>
                  </a:lnTo>
                  <a:lnTo>
                    <a:pt x="1206" y="250"/>
                  </a:lnTo>
                  <a:lnTo>
                    <a:pt x="1402" y="296"/>
                  </a:lnTo>
                  <a:lnTo>
                    <a:pt x="1402" y="296"/>
                  </a:lnTo>
                  <a:lnTo>
                    <a:pt x="1756" y="378"/>
                  </a:lnTo>
                  <a:lnTo>
                    <a:pt x="2092" y="450"/>
                  </a:lnTo>
                  <a:lnTo>
                    <a:pt x="2408" y="516"/>
                  </a:lnTo>
                  <a:lnTo>
                    <a:pt x="2562" y="544"/>
                  </a:lnTo>
                  <a:lnTo>
                    <a:pt x="2708" y="572"/>
                  </a:lnTo>
                  <a:lnTo>
                    <a:pt x="2852" y="598"/>
                  </a:lnTo>
                  <a:lnTo>
                    <a:pt x="2992" y="620"/>
                  </a:lnTo>
                  <a:lnTo>
                    <a:pt x="3128" y="642"/>
                  </a:lnTo>
                  <a:lnTo>
                    <a:pt x="3260" y="662"/>
                  </a:lnTo>
                  <a:lnTo>
                    <a:pt x="3388" y="678"/>
                  </a:lnTo>
                  <a:lnTo>
                    <a:pt x="3512" y="694"/>
                  </a:lnTo>
                  <a:lnTo>
                    <a:pt x="3632" y="708"/>
                  </a:lnTo>
                  <a:lnTo>
                    <a:pt x="3750" y="722"/>
                  </a:lnTo>
                  <a:lnTo>
                    <a:pt x="3864" y="732"/>
                  </a:lnTo>
                  <a:lnTo>
                    <a:pt x="3974" y="740"/>
                  </a:lnTo>
                  <a:lnTo>
                    <a:pt x="4080" y="748"/>
                  </a:lnTo>
                  <a:lnTo>
                    <a:pt x="4184" y="754"/>
                  </a:lnTo>
                  <a:lnTo>
                    <a:pt x="4286" y="758"/>
                  </a:lnTo>
                  <a:lnTo>
                    <a:pt x="4384" y="762"/>
                  </a:lnTo>
                  <a:lnTo>
                    <a:pt x="4478" y="762"/>
                  </a:lnTo>
                  <a:lnTo>
                    <a:pt x="4570" y="762"/>
                  </a:lnTo>
                  <a:lnTo>
                    <a:pt x="4660" y="760"/>
                  </a:lnTo>
                  <a:lnTo>
                    <a:pt x="4746" y="758"/>
                  </a:lnTo>
                  <a:lnTo>
                    <a:pt x="4830" y="754"/>
                  </a:lnTo>
                  <a:lnTo>
                    <a:pt x="4912" y="748"/>
                  </a:lnTo>
                  <a:lnTo>
                    <a:pt x="4992" y="740"/>
                  </a:lnTo>
                  <a:lnTo>
                    <a:pt x="5068" y="732"/>
                  </a:lnTo>
                  <a:lnTo>
                    <a:pt x="5144" y="724"/>
                  </a:lnTo>
                  <a:lnTo>
                    <a:pt x="5216" y="714"/>
                  </a:lnTo>
                  <a:lnTo>
                    <a:pt x="5216" y="714"/>
                  </a:lnTo>
                  <a:close/>
                </a:path>
              </a:pathLst>
            </a:custGeom>
            <a:solidFill>
              <a:schemeClr val="bg2">
                <a:alpha val="40000"/>
              </a:schemeClr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2"/>
            <p:cNvSpPr>
              <a:spLocks/>
            </p:cNvSpPr>
            <p:nvPr/>
          </p:nvSpPr>
          <p:spPr bwMode="hidden">
            <a:xfrm>
              <a:off x="3175" y="4335463"/>
              <a:ext cx="8166100" cy="1101725"/>
            </a:xfrm>
            <a:custGeom>
              <a:avLst/>
              <a:gdLst/>
              <a:ahLst/>
              <a:cxnLst>
                <a:cxn ang="0">
                  <a:pos x="0" y="70"/>
                </a:cxn>
                <a:cxn ang="0">
                  <a:pos x="0" y="70"/>
                </a:cxn>
                <a:cxn ang="0">
                  <a:pos x="18" y="66"/>
                </a:cxn>
                <a:cxn ang="0">
                  <a:pos x="72" y="56"/>
                </a:cxn>
                <a:cxn ang="0">
                  <a:pos x="164" y="42"/>
                </a:cxn>
                <a:cxn ang="0">
                  <a:pos x="224" y="34"/>
                </a:cxn>
                <a:cxn ang="0">
                  <a:pos x="294" y="26"/>
                </a:cxn>
                <a:cxn ang="0">
                  <a:pos x="372" y="20"/>
                </a:cxn>
                <a:cxn ang="0">
                  <a:pos x="462" y="14"/>
                </a:cxn>
                <a:cxn ang="0">
                  <a:pos x="560" y="8"/>
                </a:cxn>
                <a:cxn ang="0">
                  <a:pos x="670" y="4"/>
                </a:cxn>
                <a:cxn ang="0">
                  <a:pos x="790" y="2"/>
                </a:cxn>
                <a:cxn ang="0">
                  <a:pos x="920" y="0"/>
                </a:cxn>
                <a:cxn ang="0">
                  <a:pos x="1060" y="2"/>
                </a:cxn>
                <a:cxn ang="0">
                  <a:pos x="1210" y="6"/>
                </a:cxn>
                <a:cxn ang="0">
                  <a:pos x="1372" y="14"/>
                </a:cxn>
                <a:cxn ang="0">
                  <a:pos x="1544" y="24"/>
                </a:cxn>
                <a:cxn ang="0">
                  <a:pos x="1726" y="40"/>
                </a:cxn>
                <a:cxn ang="0">
                  <a:pos x="1920" y="58"/>
                </a:cxn>
                <a:cxn ang="0">
                  <a:pos x="2126" y="80"/>
                </a:cxn>
                <a:cxn ang="0">
                  <a:pos x="2342" y="106"/>
                </a:cxn>
                <a:cxn ang="0">
                  <a:pos x="2570" y="138"/>
                </a:cxn>
                <a:cxn ang="0">
                  <a:pos x="2808" y="174"/>
                </a:cxn>
                <a:cxn ang="0">
                  <a:pos x="3058" y="216"/>
                </a:cxn>
                <a:cxn ang="0">
                  <a:pos x="3320" y="266"/>
                </a:cxn>
                <a:cxn ang="0">
                  <a:pos x="3594" y="320"/>
                </a:cxn>
                <a:cxn ang="0">
                  <a:pos x="3880" y="380"/>
                </a:cxn>
                <a:cxn ang="0">
                  <a:pos x="4178" y="448"/>
                </a:cxn>
                <a:cxn ang="0">
                  <a:pos x="4488" y="522"/>
                </a:cxn>
                <a:cxn ang="0">
                  <a:pos x="4810" y="604"/>
                </a:cxn>
                <a:cxn ang="0">
                  <a:pos x="5144" y="694"/>
                </a:cxn>
              </a:cxnLst>
              <a:rect l="0" t="0" r="r" b="b"/>
              <a:pathLst>
                <a:path w="5144" h="694">
                  <a:moveTo>
                    <a:pt x="0" y="70"/>
                  </a:moveTo>
                  <a:lnTo>
                    <a:pt x="0" y="70"/>
                  </a:lnTo>
                  <a:lnTo>
                    <a:pt x="18" y="66"/>
                  </a:lnTo>
                  <a:lnTo>
                    <a:pt x="72" y="56"/>
                  </a:lnTo>
                  <a:lnTo>
                    <a:pt x="164" y="42"/>
                  </a:lnTo>
                  <a:lnTo>
                    <a:pt x="224" y="34"/>
                  </a:lnTo>
                  <a:lnTo>
                    <a:pt x="294" y="26"/>
                  </a:lnTo>
                  <a:lnTo>
                    <a:pt x="372" y="20"/>
                  </a:lnTo>
                  <a:lnTo>
                    <a:pt x="462" y="14"/>
                  </a:lnTo>
                  <a:lnTo>
                    <a:pt x="560" y="8"/>
                  </a:lnTo>
                  <a:lnTo>
                    <a:pt x="670" y="4"/>
                  </a:lnTo>
                  <a:lnTo>
                    <a:pt x="790" y="2"/>
                  </a:lnTo>
                  <a:lnTo>
                    <a:pt x="920" y="0"/>
                  </a:lnTo>
                  <a:lnTo>
                    <a:pt x="1060" y="2"/>
                  </a:lnTo>
                  <a:lnTo>
                    <a:pt x="1210" y="6"/>
                  </a:lnTo>
                  <a:lnTo>
                    <a:pt x="1372" y="14"/>
                  </a:lnTo>
                  <a:lnTo>
                    <a:pt x="1544" y="24"/>
                  </a:lnTo>
                  <a:lnTo>
                    <a:pt x="1726" y="40"/>
                  </a:lnTo>
                  <a:lnTo>
                    <a:pt x="1920" y="58"/>
                  </a:lnTo>
                  <a:lnTo>
                    <a:pt x="2126" y="80"/>
                  </a:lnTo>
                  <a:lnTo>
                    <a:pt x="2342" y="106"/>
                  </a:lnTo>
                  <a:lnTo>
                    <a:pt x="2570" y="138"/>
                  </a:lnTo>
                  <a:lnTo>
                    <a:pt x="2808" y="174"/>
                  </a:lnTo>
                  <a:lnTo>
                    <a:pt x="3058" y="216"/>
                  </a:lnTo>
                  <a:lnTo>
                    <a:pt x="3320" y="266"/>
                  </a:lnTo>
                  <a:lnTo>
                    <a:pt x="3594" y="320"/>
                  </a:lnTo>
                  <a:lnTo>
                    <a:pt x="3880" y="380"/>
                  </a:lnTo>
                  <a:lnTo>
                    <a:pt x="4178" y="448"/>
                  </a:lnTo>
                  <a:lnTo>
                    <a:pt x="4488" y="522"/>
                  </a:lnTo>
                  <a:lnTo>
                    <a:pt x="4810" y="604"/>
                  </a:lnTo>
                  <a:lnTo>
                    <a:pt x="5144" y="694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6"/>
            <p:cNvSpPr>
              <a:spLocks/>
            </p:cNvSpPr>
            <p:nvPr/>
          </p:nvSpPr>
          <p:spPr bwMode="hidden">
            <a:xfrm>
              <a:off x="4156075" y="4316413"/>
              <a:ext cx="4940300" cy="927100"/>
            </a:xfrm>
            <a:custGeom>
              <a:avLst/>
              <a:gdLst/>
              <a:ahLst/>
              <a:cxnLst>
                <a:cxn ang="0">
                  <a:pos x="0" y="584"/>
                </a:cxn>
                <a:cxn ang="0">
                  <a:pos x="0" y="584"/>
                </a:cxn>
                <a:cxn ang="0">
                  <a:pos x="90" y="560"/>
                </a:cxn>
                <a:cxn ang="0">
                  <a:pos x="336" y="498"/>
                </a:cxn>
                <a:cxn ang="0">
                  <a:pos x="506" y="456"/>
                </a:cxn>
                <a:cxn ang="0">
                  <a:pos x="702" y="410"/>
                </a:cxn>
                <a:cxn ang="0">
                  <a:pos x="920" y="360"/>
                </a:cxn>
                <a:cxn ang="0">
                  <a:pos x="1154" y="306"/>
                </a:cxn>
                <a:cxn ang="0">
                  <a:pos x="1402" y="254"/>
                </a:cxn>
                <a:cxn ang="0">
                  <a:pos x="1656" y="202"/>
                </a:cxn>
                <a:cxn ang="0">
                  <a:pos x="1916" y="154"/>
                </a:cxn>
                <a:cxn ang="0">
                  <a:pos x="2174" y="108"/>
                </a:cxn>
                <a:cxn ang="0">
                  <a:pos x="2302" y="88"/>
                </a:cxn>
                <a:cxn ang="0">
                  <a:pos x="2426" y="68"/>
                </a:cxn>
                <a:cxn ang="0">
                  <a:pos x="2550" y="52"/>
                </a:cxn>
                <a:cxn ang="0">
                  <a:pos x="2670" y="36"/>
                </a:cxn>
                <a:cxn ang="0">
                  <a:pos x="2788" y="24"/>
                </a:cxn>
                <a:cxn ang="0">
                  <a:pos x="2900" y="14"/>
                </a:cxn>
                <a:cxn ang="0">
                  <a:pos x="3008" y="6"/>
                </a:cxn>
                <a:cxn ang="0">
                  <a:pos x="3112" y="0"/>
                </a:cxn>
              </a:cxnLst>
              <a:rect l="0" t="0" r="r" b="b"/>
              <a:pathLst>
                <a:path w="3112" h="584">
                  <a:moveTo>
                    <a:pt x="0" y="584"/>
                  </a:moveTo>
                  <a:lnTo>
                    <a:pt x="0" y="584"/>
                  </a:lnTo>
                  <a:lnTo>
                    <a:pt x="90" y="560"/>
                  </a:lnTo>
                  <a:lnTo>
                    <a:pt x="336" y="498"/>
                  </a:lnTo>
                  <a:lnTo>
                    <a:pt x="506" y="456"/>
                  </a:lnTo>
                  <a:lnTo>
                    <a:pt x="702" y="410"/>
                  </a:lnTo>
                  <a:lnTo>
                    <a:pt x="920" y="360"/>
                  </a:lnTo>
                  <a:lnTo>
                    <a:pt x="1154" y="306"/>
                  </a:lnTo>
                  <a:lnTo>
                    <a:pt x="1402" y="254"/>
                  </a:lnTo>
                  <a:lnTo>
                    <a:pt x="1656" y="202"/>
                  </a:lnTo>
                  <a:lnTo>
                    <a:pt x="1916" y="154"/>
                  </a:lnTo>
                  <a:lnTo>
                    <a:pt x="2174" y="108"/>
                  </a:lnTo>
                  <a:lnTo>
                    <a:pt x="2302" y="88"/>
                  </a:lnTo>
                  <a:lnTo>
                    <a:pt x="2426" y="68"/>
                  </a:lnTo>
                  <a:lnTo>
                    <a:pt x="2550" y="52"/>
                  </a:lnTo>
                  <a:lnTo>
                    <a:pt x="2670" y="36"/>
                  </a:lnTo>
                  <a:lnTo>
                    <a:pt x="2788" y="24"/>
                  </a:lnTo>
                  <a:lnTo>
                    <a:pt x="2900" y="14"/>
                  </a:lnTo>
                  <a:lnTo>
                    <a:pt x="3008" y="6"/>
                  </a:lnTo>
                  <a:lnTo>
                    <a:pt x="3112" y="0"/>
                  </a:lnTo>
                </a:path>
              </a:pathLst>
            </a:custGeom>
            <a:noFill/>
            <a:ln w="12">
              <a:solidFill>
                <a:srgbClr val="FFFFFF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 useBgFill="1">
          <p:nvSpPr>
            <p:cNvPr id="21" name="Freeform 10"/>
            <p:cNvSpPr>
              <a:spLocks/>
            </p:cNvSpPr>
            <p:nvPr/>
          </p:nvSpPr>
          <p:spPr bwMode="hidden">
            <a:xfrm>
              <a:off x="-3905251" y="4294188"/>
              <a:ext cx="13027839" cy="1892300"/>
            </a:xfrm>
            <a:custGeom>
              <a:avLst/>
              <a:gdLst/>
              <a:ahLst/>
              <a:cxnLst>
                <a:cxn ang="0">
                  <a:pos x="8192" y="512"/>
                </a:cxn>
                <a:cxn ang="0">
                  <a:pos x="8040" y="570"/>
                </a:cxn>
                <a:cxn ang="0">
                  <a:pos x="7878" y="620"/>
                </a:cxn>
                <a:cxn ang="0">
                  <a:pos x="7706" y="666"/>
                </a:cxn>
                <a:cxn ang="0">
                  <a:pos x="7522" y="702"/>
                </a:cxn>
                <a:cxn ang="0">
                  <a:pos x="7322" y="730"/>
                </a:cxn>
                <a:cxn ang="0">
                  <a:pos x="7106" y="750"/>
                </a:cxn>
                <a:cxn ang="0">
                  <a:pos x="6872" y="762"/>
                </a:cxn>
                <a:cxn ang="0">
                  <a:pos x="6618" y="760"/>
                </a:cxn>
                <a:cxn ang="0">
                  <a:pos x="6342" y="750"/>
                </a:cxn>
                <a:cxn ang="0">
                  <a:pos x="6042" y="726"/>
                </a:cxn>
                <a:cxn ang="0">
                  <a:pos x="5716" y="690"/>
                </a:cxn>
                <a:cxn ang="0">
                  <a:pos x="5364" y="642"/>
                </a:cxn>
                <a:cxn ang="0">
                  <a:pos x="4982" y="578"/>
                </a:cxn>
                <a:cxn ang="0">
                  <a:pos x="4568" y="500"/>
                </a:cxn>
                <a:cxn ang="0">
                  <a:pos x="4122" y="406"/>
                </a:cxn>
                <a:cxn ang="0">
                  <a:pos x="3640" y="296"/>
                </a:cxn>
                <a:cxn ang="0">
                  <a:pos x="3396" y="240"/>
                </a:cxn>
                <a:cxn ang="0">
                  <a:pos x="2934" y="148"/>
                </a:cxn>
                <a:cxn ang="0">
                  <a:pos x="2512" y="82"/>
                </a:cxn>
                <a:cxn ang="0">
                  <a:pos x="2126" y="36"/>
                </a:cxn>
                <a:cxn ang="0">
                  <a:pos x="1776" y="10"/>
                </a:cxn>
                <a:cxn ang="0">
                  <a:pos x="1462" y="0"/>
                </a:cxn>
                <a:cxn ang="0">
                  <a:pos x="1182" y="4"/>
                </a:cxn>
                <a:cxn ang="0">
                  <a:pos x="934" y="20"/>
                </a:cxn>
                <a:cxn ang="0">
                  <a:pos x="716" y="44"/>
                </a:cxn>
                <a:cxn ang="0">
                  <a:pos x="530" y="74"/>
                </a:cxn>
                <a:cxn ang="0">
                  <a:pos x="374" y="108"/>
                </a:cxn>
                <a:cxn ang="0">
                  <a:pos x="248" y="144"/>
                </a:cxn>
                <a:cxn ang="0">
                  <a:pos x="148" y="176"/>
                </a:cxn>
                <a:cxn ang="0">
                  <a:pos x="48" y="216"/>
                </a:cxn>
                <a:cxn ang="0">
                  <a:pos x="0" y="240"/>
                </a:cxn>
                <a:cxn ang="0">
                  <a:pos x="8192" y="1192"/>
                </a:cxn>
                <a:cxn ang="0">
                  <a:pos x="8196" y="1186"/>
                </a:cxn>
                <a:cxn ang="0">
                  <a:pos x="8196" y="510"/>
                </a:cxn>
                <a:cxn ang="0">
                  <a:pos x="8192" y="512"/>
                </a:cxn>
              </a:cxnLst>
              <a:rect l="0" t="0" r="r" b="b"/>
              <a:pathLst>
                <a:path w="8196" h="1192">
                  <a:moveTo>
                    <a:pt x="8192" y="512"/>
                  </a:moveTo>
                  <a:lnTo>
                    <a:pt x="8192" y="512"/>
                  </a:lnTo>
                  <a:lnTo>
                    <a:pt x="8116" y="542"/>
                  </a:lnTo>
                  <a:lnTo>
                    <a:pt x="8040" y="570"/>
                  </a:lnTo>
                  <a:lnTo>
                    <a:pt x="7960" y="596"/>
                  </a:lnTo>
                  <a:lnTo>
                    <a:pt x="7878" y="620"/>
                  </a:lnTo>
                  <a:lnTo>
                    <a:pt x="7794" y="644"/>
                  </a:lnTo>
                  <a:lnTo>
                    <a:pt x="7706" y="666"/>
                  </a:lnTo>
                  <a:lnTo>
                    <a:pt x="7616" y="684"/>
                  </a:lnTo>
                  <a:lnTo>
                    <a:pt x="7522" y="702"/>
                  </a:lnTo>
                  <a:lnTo>
                    <a:pt x="7424" y="718"/>
                  </a:lnTo>
                  <a:lnTo>
                    <a:pt x="7322" y="730"/>
                  </a:lnTo>
                  <a:lnTo>
                    <a:pt x="7216" y="742"/>
                  </a:lnTo>
                  <a:lnTo>
                    <a:pt x="7106" y="750"/>
                  </a:lnTo>
                  <a:lnTo>
                    <a:pt x="6992" y="758"/>
                  </a:lnTo>
                  <a:lnTo>
                    <a:pt x="6872" y="762"/>
                  </a:lnTo>
                  <a:lnTo>
                    <a:pt x="6748" y="762"/>
                  </a:lnTo>
                  <a:lnTo>
                    <a:pt x="6618" y="760"/>
                  </a:lnTo>
                  <a:lnTo>
                    <a:pt x="6482" y="756"/>
                  </a:lnTo>
                  <a:lnTo>
                    <a:pt x="6342" y="750"/>
                  </a:lnTo>
                  <a:lnTo>
                    <a:pt x="6196" y="740"/>
                  </a:lnTo>
                  <a:lnTo>
                    <a:pt x="6042" y="726"/>
                  </a:lnTo>
                  <a:lnTo>
                    <a:pt x="5882" y="710"/>
                  </a:lnTo>
                  <a:lnTo>
                    <a:pt x="5716" y="690"/>
                  </a:lnTo>
                  <a:lnTo>
                    <a:pt x="5544" y="668"/>
                  </a:lnTo>
                  <a:lnTo>
                    <a:pt x="5364" y="642"/>
                  </a:lnTo>
                  <a:lnTo>
                    <a:pt x="5176" y="612"/>
                  </a:lnTo>
                  <a:lnTo>
                    <a:pt x="4982" y="578"/>
                  </a:lnTo>
                  <a:lnTo>
                    <a:pt x="4778" y="540"/>
                  </a:lnTo>
                  <a:lnTo>
                    <a:pt x="4568" y="500"/>
                  </a:lnTo>
                  <a:lnTo>
                    <a:pt x="4348" y="454"/>
                  </a:lnTo>
                  <a:lnTo>
                    <a:pt x="4122" y="406"/>
                  </a:lnTo>
                  <a:lnTo>
                    <a:pt x="3886" y="354"/>
                  </a:lnTo>
                  <a:lnTo>
                    <a:pt x="3640" y="296"/>
                  </a:lnTo>
                  <a:lnTo>
                    <a:pt x="3640" y="296"/>
                  </a:lnTo>
                  <a:lnTo>
                    <a:pt x="3396" y="240"/>
                  </a:lnTo>
                  <a:lnTo>
                    <a:pt x="3160" y="192"/>
                  </a:lnTo>
                  <a:lnTo>
                    <a:pt x="2934" y="148"/>
                  </a:lnTo>
                  <a:lnTo>
                    <a:pt x="2718" y="112"/>
                  </a:lnTo>
                  <a:lnTo>
                    <a:pt x="2512" y="82"/>
                  </a:lnTo>
                  <a:lnTo>
                    <a:pt x="2314" y="56"/>
                  </a:lnTo>
                  <a:lnTo>
                    <a:pt x="2126" y="36"/>
                  </a:lnTo>
                  <a:lnTo>
                    <a:pt x="1948" y="20"/>
                  </a:lnTo>
                  <a:lnTo>
                    <a:pt x="1776" y="10"/>
                  </a:lnTo>
                  <a:lnTo>
                    <a:pt x="1616" y="2"/>
                  </a:lnTo>
                  <a:lnTo>
                    <a:pt x="1462" y="0"/>
                  </a:lnTo>
                  <a:lnTo>
                    <a:pt x="1318" y="0"/>
                  </a:lnTo>
                  <a:lnTo>
                    <a:pt x="1182" y="4"/>
                  </a:lnTo>
                  <a:lnTo>
                    <a:pt x="1054" y="10"/>
                  </a:lnTo>
                  <a:lnTo>
                    <a:pt x="934" y="20"/>
                  </a:lnTo>
                  <a:lnTo>
                    <a:pt x="822" y="30"/>
                  </a:lnTo>
                  <a:lnTo>
                    <a:pt x="716" y="44"/>
                  </a:lnTo>
                  <a:lnTo>
                    <a:pt x="620" y="58"/>
                  </a:lnTo>
                  <a:lnTo>
                    <a:pt x="530" y="74"/>
                  </a:lnTo>
                  <a:lnTo>
                    <a:pt x="450" y="92"/>
                  </a:lnTo>
                  <a:lnTo>
                    <a:pt x="374" y="108"/>
                  </a:lnTo>
                  <a:lnTo>
                    <a:pt x="308" y="126"/>
                  </a:lnTo>
                  <a:lnTo>
                    <a:pt x="248" y="144"/>
                  </a:lnTo>
                  <a:lnTo>
                    <a:pt x="194" y="160"/>
                  </a:lnTo>
                  <a:lnTo>
                    <a:pt x="148" y="176"/>
                  </a:lnTo>
                  <a:lnTo>
                    <a:pt x="108" y="192"/>
                  </a:lnTo>
                  <a:lnTo>
                    <a:pt x="48" y="216"/>
                  </a:lnTo>
                  <a:lnTo>
                    <a:pt x="12" y="234"/>
                  </a:lnTo>
                  <a:lnTo>
                    <a:pt x="0" y="240"/>
                  </a:lnTo>
                  <a:lnTo>
                    <a:pt x="0" y="1192"/>
                  </a:lnTo>
                  <a:lnTo>
                    <a:pt x="8192" y="1192"/>
                  </a:lnTo>
                  <a:lnTo>
                    <a:pt x="8192" y="1192"/>
                  </a:lnTo>
                  <a:lnTo>
                    <a:pt x="8196" y="1186"/>
                  </a:lnTo>
                  <a:lnTo>
                    <a:pt x="8196" y="1186"/>
                  </a:lnTo>
                  <a:lnTo>
                    <a:pt x="8196" y="510"/>
                  </a:lnTo>
                  <a:lnTo>
                    <a:pt x="8196" y="510"/>
                  </a:lnTo>
                  <a:lnTo>
                    <a:pt x="8192" y="512"/>
                  </a:lnTo>
                  <a:lnTo>
                    <a:pt x="8192" y="512"/>
                  </a:lnTo>
                  <a:close/>
                </a:path>
              </a:pathLst>
            </a:custGeom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338328"/>
            <a:ext cx="8229600" cy="12527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smtClean="0"/>
              <a:t>Образец заголовка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163672" y="6250164"/>
            <a:ext cx="37866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2"/>
                </a:solidFill>
              </a:defRPr>
            </a:lvl1pPr>
          </a:lstStyle>
          <a:p>
            <a:fld id="{B4C71EC6-210F-42DE-9C53-41977AD35B3D}" type="datetimeFigureOut">
              <a:rPr lang="ru-RU" smtClean="0"/>
              <a:pPr/>
              <a:t>22.04.2014</a:t>
            </a:fld>
            <a:endParaRPr lang="ru-R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93638" y="6250164"/>
            <a:ext cx="378669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991088" y="6250163"/>
            <a:ext cx="11618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2"/>
                </a:solidFill>
              </a:defRPr>
            </a:lvl1pPr>
          </a:lstStyle>
          <a:p>
            <a:fld id="{B19B0651-EE4F-4900-A07F-96A6BFA9D0F0}" type="slidenum">
              <a:rPr lang="ru-RU" smtClean="0"/>
              <a:pPr/>
              <a:t>‹#›</a:t>
            </a:fld>
            <a:endParaRPr lang="ru-RU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72067" y="2675467"/>
            <a:ext cx="7408333" cy="34506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smtClean="0"/>
              <a:t>Образец текста</a:t>
            </a:r>
          </a:p>
          <a:p>
            <a:pPr lvl="1"/>
            <a:r>
              <a:rPr lang="ru-RU" smtClean="0"/>
              <a:t>Второй уровень</a:t>
            </a:r>
          </a:p>
          <a:p>
            <a:pPr lvl="2"/>
            <a:r>
              <a:rPr lang="ru-RU" smtClean="0"/>
              <a:t>Третий уровень</a:t>
            </a:r>
          </a:p>
          <a:p>
            <a:pPr lvl="3"/>
            <a:r>
              <a:rPr lang="ru-RU" smtClean="0"/>
              <a:t>Четвертый уровень</a:t>
            </a:r>
          </a:p>
          <a:p>
            <a:pPr lvl="4"/>
            <a:r>
              <a:rPr lang="ru-RU" smtClean="0"/>
              <a:t>Пятый уровень</a:t>
            </a:r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rgbClr val="FFFFFF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74320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400" kern="1200">
          <a:solidFill>
            <a:schemeClr val="tx2"/>
          </a:solidFill>
          <a:latin typeface="+mn-lt"/>
          <a:ea typeface="+mn-ea"/>
          <a:cs typeface="+mn-cs"/>
        </a:defRPr>
      </a:lvl1pPr>
      <a:lvl2pPr marL="576263" indent="-27432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200" kern="1200">
          <a:solidFill>
            <a:schemeClr val="tx2"/>
          </a:solidFill>
          <a:latin typeface="+mn-lt"/>
          <a:ea typeface="+mn-ea"/>
          <a:cs typeface="+mn-cs"/>
        </a:defRPr>
      </a:lvl2pPr>
      <a:lvl3pPr marL="855663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14300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1463040" indent="-22860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Symbol" pitchFamily="18" charset="2"/>
        <a:buChar char=""/>
        <a:defRPr sz="1600" kern="1200">
          <a:solidFill>
            <a:schemeClr val="tx2"/>
          </a:solidFill>
          <a:latin typeface="+mn-lt"/>
          <a:ea typeface="+mn-ea"/>
          <a:cs typeface="+mn-cs"/>
        </a:defRPr>
      </a:lvl5pPr>
      <a:lvl6pPr marL="178308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210312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242316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2743200" indent="-228600" algn="l" defTabSz="914400" rtl="0" eaLnBrk="1" latinLnBrk="0" hangingPunct="1">
        <a:spcBef>
          <a:spcPts val="384"/>
        </a:spcBef>
        <a:buClr>
          <a:schemeClr val="accent1"/>
        </a:buClr>
        <a:buFont typeface="Symbol" pitchFamily="18" charset="2"/>
        <a:buChar char="*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wmf"/><Relationship Id="rId3" Type="http://schemas.openxmlformats.org/officeDocument/2006/relationships/notesSlide" Target="../notesSlides/notesSlide11.xml"/><Relationship Id="rId7" Type="http://schemas.openxmlformats.org/officeDocument/2006/relationships/oleObject" Target="../embeddings/oleObject2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jpeg"/><Relationship Id="rId5" Type="http://schemas.openxmlformats.org/officeDocument/2006/relationships/image" Target="../media/image15.wmf"/><Relationship Id="rId4" Type="http://schemas.openxmlformats.org/officeDocument/2006/relationships/oleObject" Target="../embeddings/oleObject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18.w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jpe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7.bin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6.bin"/><Relationship Id="rId11" Type="http://schemas.openxmlformats.org/officeDocument/2006/relationships/image" Target="../media/image26.wmf"/><Relationship Id="rId5" Type="http://schemas.openxmlformats.org/officeDocument/2006/relationships/image" Target="../media/image24.wmf"/><Relationship Id="rId10" Type="http://schemas.openxmlformats.org/officeDocument/2006/relationships/oleObject" Target="../embeddings/oleObject8.bin"/><Relationship Id="rId4" Type="http://schemas.openxmlformats.org/officeDocument/2006/relationships/oleObject" Target="../embeddings/oleObject5.bin"/><Relationship Id="rId9" Type="http://schemas.openxmlformats.org/officeDocument/2006/relationships/image" Target="../media/image25.wm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13" Type="http://schemas.openxmlformats.org/officeDocument/2006/relationships/oleObject" Target="../embeddings/oleObject11.bin"/><Relationship Id="rId3" Type="http://schemas.openxmlformats.org/officeDocument/2006/relationships/notesSlide" Target="../notesSlides/notesSlide15.xml"/><Relationship Id="rId7" Type="http://schemas.openxmlformats.org/officeDocument/2006/relationships/image" Target="../media/image34.png"/><Relationship Id="rId12" Type="http://schemas.openxmlformats.org/officeDocument/2006/relationships/image" Target="../media/image29.wmf"/><Relationship Id="rId2" Type="http://schemas.openxmlformats.org/officeDocument/2006/relationships/slideLayout" Target="../slideLayouts/slideLayout6.xml"/><Relationship Id="rId16" Type="http://schemas.openxmlformats.org/officeDocument/2006/relationships/image" Target="../media/image19.wmf"/><Relationship Id="rId1" Type="http://schemas.openxmlformats.org/officeDocument/2006/relationships/vmlDrawing" Target="../drawings/vmlDrawing4.vml"/><Relationship Id="rId6" Type="http://schemas.openxmlformats.org/officeDocument/2006/relationships/image" Target="../media/image33.png"/><Relationship Id="rId11" Type="http://schemas.openxmlformats.org/officeDocument/2006/relationships/oleObject" Target="../embeddings/oleObject10.bin"/><Relationship Id="rId5" Type="http://schemas.openxmlformats.org/officeDocument/2006/relationships/image" Target="../media/image32.png"/><Relationship Id="rId15" Type="http://schemas.openxmlformats.org/officeDocument/2006/relationships/oleObject" Target="../embeddings/oleObject12.bin"/><Relationship Id="rId10" Type="http://schemas.openxmlformats.org/officeDocument/2006/relationships/image" Target="../media/image28.wmf"/><Relationship Id="rId4" Type="http://schemas.openxmlformats.org/officeDocument/2006/relationships/image" Target="../media/image31.png"/><Relationship Id="rId9" Type="http://schemas.openxmlformats.org/officeDocument/2006/relationships/oleObject" Target="../embeddings/oleObject9.bin"/><Relationship Id="rId14" Type="http://schemas.openxmlformats.org/officeDocument/2006/relationships/image" Target="../media/image30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wmf"/><Relationship Id="rId3" Type="http://schemas.openxmlformats.org/officeDocument/2006/relationships/notesSlide" Target="../notesSlides/notesSlide16.xml"/><Relationship Id="rId7" Type="http://schemas.openxmlformats.org/officeDocument/2006/relationships/oleObject" Target="../embeddings/oleObject14.bin"/><Relationship Id="rId12" Type="http://schemas.openxmlformats.org/officeDocument/2006/relationships/image" Target="../media/image38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9.wmf"/><Relationship Id="rId11" Type="http://schemas.openxmlformats.org/officeDocument/2006/relationships/oleObject" Target="../embeddings/oleObject16.bin"/><Relationship Id="rId5" Type="http://schemas.openxmlformats.org/officeDocument/2006/relationships/oleObject" Target="../embeddings/oleObject13.bin"/><Relationship Id="rId10" Type="http://schemas.openxmlformats.org/officeDocument/2006/relationships/image" Target="../media/image37.wmf"/><Relationship Id="rId4" Type="http://schemas.openxmlformats.org/officeDocument/2006/relationships/image" Target="../media/image39.png"/><Relationship Id="rId9" Type="http://schemas.openxmlformats.org/officeDocument/2006/relationships/oleObject" Target="../embeddings/oleObject15.bin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4.jpeg"/><Relationship Id="rId5" Type="http://schemas.openxmlformats.org/officeDocument/2006/relationships/image" Target="../media/image43.jpeg"/><Relationship Id="rId4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6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wmf"/><Relationship Id="rId3" Type="http://schemas.openxmlformats.org/officeDocument/2006/relationships/notesSlide" Target="../notesSlides/notesSlide22.xml"/><Relationship Id="rId7" Type="http://schemas.openxmlformats.org/officeDocument/2006/relationships/oleObject" Target="../embeddings/oleObject17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58.jpeg"/><Relationship Id="rId4" Type="http://schemas.openxmlformats.org/officeDocument/2006/relationships/image" Target="../media/image57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63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w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65.wmf"/><Relationship Id="rId5" Type="http://schemas.openxmlformats.org/officeDocument/2006/relationships/oleObject" Target="../embeddings/oleObject19.bin"/><Relationship Id="rId10" Type="http://schemas.openxmlformats.org/officeDocument/2006/relationships/image" Target="../media/image67.wmf"/><Relationship Id="rId4" Type="http://schemas.openxmlformats.org/officeDocument/2006/relationships/image" Target="../media/image64.wmf"/><Relationship Id="rId9" Type="http://schemas.openxmlformats.org/officeDocument/2006/relationships/oleObject" Target="../embeddings/oleObject21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wmf"/><Relationship Id="rId3" Type="http://schemas.openxmlformats.org/officeDocument/2006/relationships/oleObject" Target="../embeddings/oleObject22.bin"/><Relationship Id="rId7" Type="http://schemas.openxmlformats.org/officeDocument/2006/relationships/oleObject" Target="../embeddings/oleObject24.bin"/><Relationship Id="rId12" Type="http://schemas.openxmlformats.org/officeDocument/2006/relationships/image" Target="../media/image72.wmf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69.wmf"/><Relationship Id="rId11" Type="http://schemas.openxmlformats.org/officeDocument/2006/relationships/oleObject" Target="../embeddings/oleObject26.bin"/><Relationship Id="rId5" Type="http://schemas.openxmlformats.org/officeDocument/2006/relationships/oleObject" Target="../embeddings/oleObject23.bin"/><Relationship Id="rId10" Type="http://schemas.openxmlformats.org/officeDocument/2006/relationships/image" Target="../media/image71.wmf"/><Relationship Id="rId4" Type="http://schemas.openxmlformats.org/officeDocument/2006/relationships/image" Target="../media/image68.wmf"/><Relationship Id="rId9" Type="http://schemas.openxmlformats.org/officeDocument/2006/relationships/oleObject" Target="../embeddings/oleObject25.bin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73.wmf"/><Relationship Id="rId5" Type="http://schemas.openxmlformats.org/officeDocument/2006/relationships/oleObject" Target="../embeddings/oleObject27.bin"/><Relationship Id="rId4" Type="http://schemas.openxmlformats.org/officeDocument/2006/relationships/image" Target="../media/image75.jpe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wmf"/><Relationship Id="rId3" Type="http://schemas.openxmlformats.org/officeDocument/2006/relationships/oleObject" Target="../embeddings/oleObject28.bin"/><Relationship Id="rId7" Type="http://schemas.openxmlformats.org/officeDocument/2006/relationships/oleObject" Target="../embeddings/oleObject30.bin"/><Relationship Id="rId2" Type="http://schemas.openxmlformats.org/officeDocument/2006/relationships/slideLayout" Target="../slideLayouts/slideLayout6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77.w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76.wm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2.jpeg"/><Relationship Id="rId5" Type="http://schemas.openxmlformats.org/officeDocument/2006/relationships/image" Target="../media/image75.jpeg"/><Relationship Id="rId4" Type="http://schemas.openxmlformats.org/officeDocument/2006/relationships/image" Target="../media/image79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6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5.png"/><Relationship Id="rId5" Type="http://schemas.openxmlformats.org/officeDocument/2006/relationships/image" Target="../media/image84.jpeg"/><Relationship Id="rId4" Type="http://schemas.openxmlformats.org/officeDocument/2006/relationships/image" Target="../media/image83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89.png"/><Relationship Id="rId4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syntool.solab.rshu.ru/" TargetMode="External"/><Relationship Id="rId2" Type="http://schemas.openxmlformats.org/officeDocument/2006/relationships/hyperlink" Target="http://satin.rshu.ru/" TargetMode="Externa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comments" Target="../comments/comment1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Заголовок 6"/>
          <p:cNvSpPr>
            <a:spLocks noGrp="1"/>
          </p:cNvSpPr>
          <p:nvPr>
            <p:ph type="ctrTitle"/>
          </p:nvPr>
        </p:nvSpPr>
        <p:spPr>
          <a:xfrm>
            <a:off x="685800" y="1720900"/>
            <a:ext cx="7772400" cy="1250900"/>
          </a:xfrm>
        </p:spPr>
        <p:txBody>
          <a:bodyPr>
            <a:noAutofit/>
          </a:bodyPr>
          <a:lstStyle/>
          <a:p>
            <a:r>
              <a:rPr lang="ru-RU" sz="2400" b="1" dirty="0" smtClean="0"/>
              <a:t>Солне</a:t>
            </a:r>
            <a:r>
              <a:rPr lang="en-US" sz="2400" b="1" dirty="0" smtClean="0"/>
              <a:t>ч</a:t>
            </a:r>
            <a:r>
              <a:rPr lang="ru-RU" sz="2400" b="1" dirty="0" smtClean="0"/>
              <a:t>ный блик</a:t>
            </a:r>
            <a:r>
              <a:rPr lang="en-US" sz="2400" b="1" dirty="0" smtClean="0"/>
              <a:t/>
            </a:r>
            <a:br>
              <a:rPr lang="en-US" sz="2400" b="1" dirty="0" smtClean="0"/>
            </a:br>
            <a:r>
              <a:rPr lang="ru-RU" sz="2400" b="1" dirty="0" smtClean="0"/>
              <a:t>как «инструмент» исследования </a:t>
            </a:r>
            <a:r>
              <a:rPr lang="en-US" sz="2400" b="1" dirty="0" smtClean="0"/>
              <a:t>О</a:t>
            </a:r>
            <a:r>
              <a:rPr lang="ru-RU" sz="2400" b="1" dirty="0" smtClean="0"/>
              <a:t>кеана из </a:t>
            </a:r>
            <a:r>
              <a:rPr lang="en-US" sz="2400" b="1" dirty="0" smtClean="0"/>
              <a:t>К</a:t>
            </a:r>
            <a:r>
              <a:rPr lang="ru-RU" sz="2400" b="1" dirty="0" smtClean="0"/>
              <a:t>осмоса</a:t>
            </a:r>
          </a:p>
        </p:txBody>
      </p:sp>
      <p:sp>
        <p:nvSpPr>
          <p:cNvPr id="17" name="Подзаголовок 16"/>
          <p:cNvSpPr>
            <a:spLocks noGrp="1"/>
          </p:cNvSpPr>
          <p:nvPr>
            <p:ph type="subTitle" idx="1"/>
          </p:nvPr>
        </p:nvSpPr>
        <p:spPr>
          <a:xfrm>
            <a:off x="1371600" y="3429000"/>
            <a:ext cx="6400800" cy="1473200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Специальность 25.00.28 – </a:t>
            </a:r>
            <a:r>
              <a:rPr lang="ru-RU" dirty="0" smtClean="0">
                <a:solidFill>
                  <a:schemeClr val="tx1"/>
                </a:solidFill>
              </a:rPr>
              <a:t>Океанология</a:t>
            </a:r>
            <a:br>
              <a:rPr lang="ru-RU" dirty="0" smtClean="0">
                <a:solidFill>
                  <a:schemeClr val="tx1"/>
                </a:solidFill>
              </a:rPr>
            </a:br>
            <a:endParaRPr lang="ru-RU" dirty="0" smtClean="0">
              <a:solidFill>
                <a:schemeClr val="tx1"/>
              </a:solidFill>
            </a:endParaRPr>
          </a:p>
          <a:p>
            <a:r>
              <a:rPr lang="ru-RU" dirty="0" smtClean="0">
                <a:solidFill>
                  <a:schemeClr val="tx1"/>
                </a:solidFill>
              </a:rPr>
              <a:t>Диссертация </a:t>
            </a:r>
            <a:r>
              <a:rPr lang="ru-RU" dirty="0">
                <a:solidFill>
                  <a:schemeClr val="tx1"/>
                </a:solidFill>
              </a:rPr>
              <a:t>на соискание ученой степени</a:t>
            </a:r>
          </a:p>
          <a:p>
            <a:r>
              <a:rPr lang="ru-RU" dirty="0">
                <a:solidFill>
                  <a:schemeClr val="tx1"/>
                </a:solidFill>
              </a:rPr>
              <a:t>кандидата </a:t>
            </a:r>
            <a:r>
              <a:rPr lang="ru-RU" dirty="0" smtClean="0">
                <a:solidFill>
                  <a:schemeClr val="tx1"/>
                </a:solidFill>
              </a:rPr>
              <a:t>физико-математических </a:t>
            </a:r>
            <a:r>
              <a:rPr lang="ru-RU" dirty="0">
                <a:solidFill>
                  <a:schemeClr val="tx1"/>
                </a:solidFill>
              </a:rPr>
              <a:t>наук</a:t>
            </a:r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739380" y="188640"/>
            <a:ext cx="7665240" cy="8925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ru-RU" sz="2000" dirty="0" smtClean="0"/>
              <a:t>Российский Государственный Гидрометеорологический Университет</a:t>
            </a:r>
          </a:p>
          <a:p>
            <a:pPr algn="ctr">
              <a:lnSpc>
                <a:spcPct val="80000"/>
              </a:lnSpc>
            </a:pPr>
            <a:r>
              <a:rPr lang="ru-RU" sz="2000" dirty="0" smtClean="0"/>
              <a:t/>
            </a:r>
            <a:br>
              <a:rPr lang="ru-RU" sz="2000" dirty="0" smtClean="0"/>
            </a:br>
            <a:r>
              <a:rPr lang="ru-RU" sz="2000" dirty="0" smtClean="0"/>
              <a:t>Лаборатория Спутниковой Океанографии</a:t>
            </a:r>
          </a:p>
        </p:txBody>
      </p:sp>
      <p:cxnSp>
        <p:nvCxnSpPr>
          <p:cNvPr id="11" name="Прямая соединительная линия 10"/>
          <p:cNvCxnSpPr/>
          <p:nvPr/>
        </p:nvCxnSpPr>
        <p:spPr>
          <a:xfrm>
            <a:off x="1512000" y="650305"/>
            <a:ext cx="6120000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Прямоугольник 11"/>
          <p:cNvSpPr/>
          <p:nvPr/>
        </p:nvSpPr>
        <p:spPr>
          <a:xfrm>
            <a:off x="2286000" y="1320790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000" b="1" dirty="0">
                <a:latin typeface="+mj-lt"/>
              </a:rPr>
              <a:t>Мясоедов Александр </a:t>
            </a:r>
            <a:r>
              <a:rPr lang="ru-RU" sz="2000" b="1" dirty="0" smtClean="0">
                <a:latin typeface="+mj-lt"/>
              </a:rPr>
              <a:t>Германович</a:t>
            </a:r>
            <a:endParaRPr lang="en-US" sz="2000" b="1" dirty="0">
              <a:latin typeface="+mj-lt"/>
            </a:endParaRPr>
          </a:p>
        </p:txBody>
      </p:sp>
      <p:sp>
        <p:nvSpPr>
          <p:cNvPr id="13" name="Прямоугольник 12"/>
          <p:cNvSpPr/>
          <p:nvPr/>
        </p:nvSpPr>
        <p:spPr>
          <a:xfrm>
            <a:off x="4283968" y="5005625"/>
            <a:ext cx="4572000" cy="1015663"/>
          </a:xfrm>
          <a:prstGeom prst="rect">
            <a:avLst/>
          </a:prstGeom>
        </p:spPr>
        <p:txBody>
          <a:bodyPr>
            <a:spAutoFit/>
          </a:bodyPr>
          <a:lstStyle/>
          <a:p>
            <a:pPr algn="r"/>
            <a:r>
              <a:rPr lang="ru-RU" sz="2000" dirty="0"/>
              <a:t>Научный руководитель:</a:t>
            </a:r>
          </a:p>
          <a:p>
            <a:pPr algn="r"/>
            <a:r>
              <a:rPr lang="ru-RU" sz="2000" dirty="0" smtClean="0"/>
              <a:t>д.ф.-м.н., профессор</a:t>
            </a:r>
          </a:p>
          <a:p>
            <a:pPr algn="r"/>
            <a:r>
              <a:rPr lang="ru-RU" sz="2000" dirty="0" smtClean="0"/>
              <a:t>Кудрявцев В.Н.</a:t>
            </a:r>
            <a:endParaRPr lang="en-US" sz="2000" dirty="0"/>
          </a:p>
        </p:txBody>
      </p:sp>
      <p:sp>
        <p:nvSpPr>
          <p:cNvPr id="15" name="Прямоугольник 14"/>
          <p:cNvSpPr/>
          <p:nvPr/>
        </p:nvSpPr>
        <p:spPr>
          <a:xfrm>
            <a:off x="2845406" y="6093296"/>
            <a:ext cx="34531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2000" dirty="0"/>
              <a:t>Санкт-Петербург – </a:t>
            </a:r>
            <a:r>
              <a:rPr lang="en-US" sz="2000" dirty="0" smtClean="0"/>
              <a:t>24.04.</a:t>
            </a:r>
            <a:r>
              <a:rPr lang="ru-RU" sz="2000" dirty="0" smtClean="0"/>
              <a:t>201</a:t>
            </a:r>
            <a:r>
              <a:rPr lang="en-US" sz="2000" dirty="0" smtClean="0"/>
              <a:t>4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76496423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>
            <a:grpSpLocks/>
          </p:cNvGrpSpPr>
          <p:nvPr/>
        </p:nvGrpSpPr>
        <p:grpSpPr bwMode="auto">
          <a:xfrm>
            <a:off x="1079500" y="542925"/>
            <a:ext cx="6985000" cy="4278313"/>
            <a:chOff x="1830" y="2146"/>
            <a:chExt cx="8545" cy="5378"/>
          </a:xfrm>
        </p:grpSpPr>
        <p:grpSp>
          <p:nvGrpSpPr>
            <p:cNvPr id="3" name="Group 85"/>
            <p:cNvGrpSpPr>
              <a:grpSpLocks/>
            </p:cNvGrpSpPr>
            <p:nvPr/>
          </p:nvGrpSpPr>
          <p:grpSpPr bwMode="auto">
            <a:xfrm>
              <a:off x="1946" y="5564"/>
              <a:ext cx="2277" cy="204"/>
              <a:chOff x="1946" y="14014"/>
              <a:chExt cx="2277" cy="204"/>
            </a:xfrm>
          </p:grpSpPr>
          <p:sp>
            <p:nvSpPr>
              <p:cNvPr id="6232" name="Freeform 93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3" name="Freeform 92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4" name="Freeform 91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5" name="Freeform 90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6" name="Freeform 89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7" name="Freeform 88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8" name="Freeform 87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9" name="Freeform 86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" name="Group 76"/>
            <p:cNvGrpSpPr>
              <a:grpSpLocks/>
            </p:cNvGrpSpPr>
            <p:nvPr/>
          </p:nvGrpSpPr>
          <p:grpSpPr bwMode="auto">
            <a:xfrm>
              <a:off x="3984" y="5570"/>
              <a:ext cx="2277" cy="204"/>
              <a:chOff x="1946" y="14014"/>
              <a:chExt cx="2277" cy="204"/>
            </a:xfrm>
          </p:grpSpPr>
          <p:sp>
            <p:nvSpPr>
              <p:cNvPr id="6224" name="Freeform 84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5" name="Freeform 83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6" name="Freeform 82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7" name="Freeform 81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8" name="Freeform 80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9" name="Freeform 79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0" name="Freeform 78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31" name="Freeform 77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5" name="Group 67"/>
            <p:cNvGrpSpPr>
              <a:grpSpLocks/>
            </p:cNvGrpSpPr>
            <p:nvPr/>
          </p:nvGrpSpPr>
          <p:grpSpPr bwMode="auto">
            <a:xfrm>
              <a:off x="6021" y="5570"/>
              <a:ext cx="2277" cy="204"/>
              <a:chOff x="1946" y="14014"/>
              <a:chExt cx="2277" cy="204"/>
            </a:xfrm>
          </p:grpSpPr>
          <p:sp>
            <p:nvSpPr>
              <p:cNvPr id="6216" name="Freeform 75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7" name="Freeform 74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8" name="Freeform 73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9" name="Freeform 72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0" name="Freeform 71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1" name="Freeform 70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2" name="Freeform 69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23" name="Freeform 68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6" name="Group 58"/>
            <p:cNvGrpSpPr>
              <a:grpSpLocks/>
            </p:cNvGrpSpPr>
            <p:nvPr/>
          </p:nvGrpSpPr>
          <p:grpSpPr bwMode="auto">
            <a:xfrm>
              <a:off x="8058" y="5564"/>
              <a:ext cx="2277" cy="204"/>
              <a:chOff x="1946" y="14014"/>
              <a:chExt cx="2277" cy="204"/>
            </a:xfrm>
          </p:grpSpPr>
          <p:sp>
            <p:nvSpPr>
              <p:cNvPr id="6208" name="Freeform 66"/>
              <p:cNvSpPr>
                <a:spLocks/>
              </p:cNvSpPr>
              <p:nvPr/>
            </p:nvSpPr>
            <p:spPr bwMode="auto">
              <a:xfrm>
                <a:off x="1946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09" name="Freeform 65"/>
              <p:cNvSpPr>
                <a:spLocks/>
              </p:cNvSpPr>
              <p:nvPr/>
            </p:nvSpPr>
            <p:spPr bwMode="auto">
              <a:xfrm>
                <a:off x="2455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0" name="Freeform 64"/>
              <p:cNvSpPr>
                <a:spLocks/>
              </p:cNvSpPr>
              <p:nvPr/>
            </p:nvSpPr>
            <p:spPr bwMode="auto">
              <a:xfrm>
                <a:off x="2964" y="1401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1" name="Freeform 63"/>
              <p:cNvSpPr>
                <a:spLocks/>
              </p:cNvSpPr>
              <p:nvPr/>
            </p:nvSpPr>
            <p:spPr bwMode="auto">
              <a:xfrm>
                <a:off x="3474" y="1401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2" name="Freeform 62"/>
              <p:cNvSpPr>
                <a:spLocks/>
              </p:cNvSpPr>
              <p:nvPr/>
            </p:nvSpPr>
            <p:spPr bwMode="auto">
              <a:xfrm>
                <a:off x="2186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0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3" name="Freeform 61"/>
              <p:cNvSpPr>
                <a:spLocks/>
              </p:cNvSpPr>
              <p:nvPr/>
            </p:nvSpPr>
            <p:spPr bwMode="auto">
              <a:xfrm>
                <a:off x="2695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4" name="Freeform 60"/>
              <p:cNvSpPr>
                <a:spLocks/>
              </p:cNvSpPr>
              <p:nvPr/>
            </p:nvSpPr>
            <p:spPr bwMode="auto">
              <a:xfrm>
                <a:off x="3204" y="14134"/>
                <a:ext cx="510" cy="84"/>
              </a:xfrm>
              <a:custGeom>
                <a:avLst/>
                <a:gdLst>
                  <a:gd name="T0" fmla="*/ 26527 w 290"/>
                  <a:gd name="T1" fmla="*/ 0 h 48"/>
                  <a:gd name="T2" fmla="*/ 1325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6215" name="Freeform 59"/>
              <p:cNvSpPr>
                <a:spLocks/>
              </p:cNvSpPr>
              <p:nvPr/>
            </p:nvSpPr>
            <p:spPr bwMode="auto">
              <a:xfrm>
                <a:off x="3714" y="14134"/>
                <a:ext cx="509" cy="84"/>
              </a:xfrm>
              <a:custGeom>
                <a:avLst/>
                <a:gdLst>
                  <a:gd name="T0" fmla="*/ 26099 w 290"/>
                  <a:gd name="T1" fmla="*/ 0 h 48"/>
                  <a:gd name="T2" fmla="*/ 13095 w 290"/>
                  <a:gd name="T3" fmla="*/ 4223 h 48"/>
                  <a:gd name="T4" fmla="*/ 0 w 290"/>
                  <a:gd name="T5" fmla="*/ 114 h 48"/>
                  <a:gd name="T6" fmla="*/ 0 60000 65536"/>
                  <a:gd name="T7" fmla="*/ 0 60000 65536"/>
                  <a:gd name="T8" fmla="*/ 0 60000 65536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0" t="0" r="r" b="b"/>
                <a:pathLst>
                  <a:path w="290" h="48">
                    <a:moveTo>
                      <a:pt x="290" y="0"/>
                    </a:moveTo>
                    <a:cubicBezTo>
                      <a:pt x="270" y="29"/>
                      <a:pt x="212" y="48"/>
                      <a:pt x="145" y="48"/>
                    </a:cubicBezTo>
                    <a:cubicBezTo>
                      <a:pt x="79" y="48"/>
                      <a:pt x="21" y="29"/>
                      <a:pt x="0" y="1"/>
                    </a:cubicBezTo>
                  </a:path>
                </a:pathLst>
              </a:custGeom>
              <a:solidFill>
                <a:srgbClr val="DAEEF3"/>
              </a:solidFill>
              <a:ln w="12700" cap="rnd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7" name="Group 51"/>
            <p:cNvGrpSpPr>
              <a:grpSpLocks/>
            </p:cNvGrpSpPr>
            <p:nvPr/>
          </p:nvGrpSpPr>
          <p:grpSpPr bwMode="auto">
            <a:xfrm>
              <a:off x="3369" y="6483"/>
              <a:ext cx="1432" cy="1041"/>
              <a:chOff x="6021" y="14648"/>
              <a:chExt cx="1432" cy="1041"/>
            </a:xfrm>
          </p:grpSpPr>
          <p:sp>
            <p:nvSpPr>
              <p:cNvPr id="6202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203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4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5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6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207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53" name="AutoShape 50"/>
            <p:cNvCxnSpPr>
              <a:cxnSpLocks noChangeShapeType="1"/>
            </p:cNvCxnSpPr>
            <p:nvPr/>
          </p:nvCxnSpPr>
          <p:spPr bwMode="auto">
            <a:xfrm>
              <a:off x="2695" y="3286"/>
              <a:ext cx="2586" cy="2889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pic>
          <p:nvPicPr>
            <p:cNvPr id="6154" name="Picture 49" descr="MC900440405[1]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1931" y="2146"/>
              <a:ext cx="1140" cy="114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5" name="AutoShape 48"/>
            <p:cNvCxnSpPr>
              <a:cxnSpLocks noChangeShapeType="1"/>
            </p:cNvCxnSpPr>
            <p:nvPr/>
          </p:nvCxnSpPr>
          <p:spPr bwMode="auto">
            <a:xfrm>
              <a:off x="3142" y="3055"/>
              <a:ext cx="5338" cy="1602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56" name="Picture 47" descr="MC900197468[1]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481" y="2883"/>
              <a:ext cx="817" cy="84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cxnSp>
          <p:nvCxnSpPr>
            <p:cNvPr id="6157" name="AutoShape 46"/>
            <p:cNvCxnSpPr>
              <a:cxnSpLocks noChangeShapeType="1"/>
            </p:cNvCxnSpPr>
            <p:nvPr/>
          </p:nvCxnSpPr>
          <p:spPr bwMode="auto">
            <a:xfrm flipV="1">
              <a:off x="5326" y="5012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58" name="AutoShape 45"/>
            <p:cNvCxnSpPr>
              <a:cxnSpLocks noChangeShapeType="1"/>
            </p:cNvCxnSpPr>
            <p:nvPr/>
          </p:nvCxnSpPr>
          <p:spPr bwMode="auto">
            <a:xfrm>
              <a:off x="2455" y="3286"/>
              <a:ext cx="1454" cy="33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59" name="AutoShape 44"/>
            <p:cNvCxnSpPr>
              <a:cxnSpLocks noChangeShapeType="1"/>
            </p:cNvCxnSpPr>
            <p:nvPr/>
          </p:nvCxnSpPr>
          <p:spPr bwMode="auto">
            <a:xfrm flipH="1" flipV="1">
              <a:off x="8298" y="3863"/>
              <a:ext cx="269" cy="617"/>
            </a:xfrm>
            <a:prstGeom prst="straightConnector1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 type="triangle" w="med" len="med"/>
            </a:ln>
          </p:spPr>
        </p:cxnSp>
        <p:pic>
          <p:nvPicPr>
            <p:cNvPr id="6160" name="Picture 43" descr="MC900196466[1]"/>
            <p:cNvPicPr>
              <a:picLocks noChangeAspect="1" noChangeArrowheads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 bwMode="auto">
            <a:xfrm flipH="1">
              <a:off x="1830" y="5405"/>
              <a:ext cx="1134" cy="7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8" name="Group 39"/>
            <p:cNvGrpSpPr>
              <a:grpSpLocks/>
            </p:cNvGrpSpPr>
            <p:nvPr/>
          </p:nvGrpSpPr>
          <p:grpSpPr bwMode="auto">
            <a:xfrm>
              <a:off x="8507" y="4109"/>
              <a:ext cx="1868" cy="1440"/>
              <a:chOff x="1967" y="11983"/>
              <a:chExt cx="1868" cy="1440"/>
            </a:xfrm>
          </p:grpSpPr>
          <p:pic>
            <p:nvPicPr>
              <p:cNvPr id="6199" name="Picture 42" descr="j0293828"/>
              <p:cNvPicPr>
                <a:picLocks noChangeAspect="1" noChangeArrowheads="1"/>
              </p:cNvPicPr>
              <p:nvPr/>
            </p:nvPicPr>
            <p:blipFill>
              <a:blip r:embed="rId6"/>
              <a:srcRect/>
              <a:stretch>
                <a:fillRect/>
              </a:stretch>
            </p:blipFill>
            <p:spPr bwMode="auto">
              <a:xfrm>
                <a:off x="2274" y="12531"/>
                <a:ext cx="850" cy="892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0" name="Picture 41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1967" y="11983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pic>
            <p:nvPicPr>
              <p:cNvPr id="6201" name="Picture 40" descr="MC900432591[1]"/>
              <p:cNvPicPr>
                <a:picLocks noChangeAspect="1" noChangeArrowheads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 bwMode="auto">
              <a:xfrm>
                <a:off x="2695" y="12152"/>
                <a:ext cx="1140" cy="1140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</p:grpSp>
        <p:cxnSp>
          <p:nvCxnSpPr>
            <p:cNvPr id="6162" name="AutoShape 38"/>
            <p:cNvCxnSpPr>
              <a:cxnSpLocks noChangeShapeType="1"/>
            </p:cNvCxnSpPr>
            <p:nvPr/>
          </p:nvCxnSpPr>
          <p:spPr bwMode="auto">
            <a:xfrm flipV="1">
              <a:off x="3474" y="4624"/>
              <a:ext cx="1406" cy="957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grpSp>
          <p:nvGrpSpPr>
            <p:cNvPr id="9" name="Group 31"/>
            <p:cNvGrpSpPr>
              <a:grpSpLocks/>
            </p:cNvGrpSpPr>
            <p:nvPr/>
          </p:nvGrpSpPr>
          <p:grpSpPr bwMode="auto">
            <a:xfrm>
              <a:off x="4790" y="6017"/>
              <a:ext cx="1432" cy="1041"/>
              <a:chOff x="6021" y="14648"/>
              <a:chExt cx="1432" cy="1041"/>
            </a:xfrm>
          </p:grpSpPr>
          <p:sp>
            <p:nvSpPr>
              <p:cNvPr id="6193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94" name="AutoShape 21"/>
              <p:cNvCxnSpPr>
                <a:cxnSpLocks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5" name="AutoShape 22"/>
              <p:cNvCxnSpPr>
                <a:cxnSpLocks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6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6149" y="14924"/>
                <a:ext cx="405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7" name="AutoShape 24"/>
              <p:cNvCxnSpPr>
                <a:cxnSpLocks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8" name="AutoShape 25"/>
              <p:cNvCxnSpPr>
                <a:cxnSpLocks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cxnSp>
          <p:nvCxnSpPr>
            <p:cNvPr id="6164" name="AutoShape 30"/>
            <p:cNvCxnSpPr>
              <a:cxnSpLocks noChangeShapeType="1"/>
            </p:cNvCxnSpPr>
            <p:nvPr/>
          </p:nvCxnSpPr>
          <p:spPr bwMode="auto">
            <a:xfrm flipV="1">
              <a:off x="3916" y="5328"/>
              <a:ext cx="1973" cy="1293"/>
            </a:xfrm>
            <a:prstGeom prst="straightConnector1">
              <a:avLst/>
            </a:prstGeom>
            <a:noFill/>
            <a:ln w="19050">
              <a:solidFill>
                <a:srgbClr val="0070C0"/>
              </a:solidFill>
              <a:round/>
              <a:headEnd/>
              <a:tailEnd type="triangle" w="med" len="med"/>
            </a:ln>
          </p:spPr>
        </p:cxnSp>
        <p:cxnSp>
          <p:nvCxnSpPr>
            <p:cNvPr id="6165" name="AutoShape 29"/>
            <p:cNvCxnSpPr>
              <a:cxnSpLocks noChangeShapeType="1"/>
            </p:cNvCxnSpPr>
            <p:nvPr/>
          </p:nvCxnSpPr>
          <p:spPr bwMode="auto">
            <a:xfrm flipV="1">
              <a:off x="4790" y="4480"/>
              <a:ext cx="1612" cy="1211"/>
            </a:xfrm>
            <a:prstGeom prst="straightConnector1">
              <a:avLst/>
            </a:prstGeom>
            <a:noFill/>
            <a:ln w="19050">
              <a:solidFill>
                <a:srgbClr val="00B050"/>
              </a:solidFill>
              <a:round/>
              <a:headEnd/>
              <a:tailEnd type="triangle" w="med" len="med"/>
            </a:ln>
          </p:spPr>
        </p:cxnSp>
        <p:cxnSp>
          <p:nvCxnSpPr>
            <p:cNvPr id="6166" name="AutoShape 28"/>
            <p:cNvCxnSpPr>
              <a:cxnSpLocks noChangeShapeType="1"/>
            </p:cNvCxnSpPr>
            <p:nvPr/>
          </p:nvCxnSpPr>
          <p:spPr bwMode="auto">
            <a:xfrm>
              <a:off x="2964" y="3188"/>
              <a:ext cx="4228" cy="2426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cxnSp>
          <p:nvCxnSpPr>
            <p:cNvPr id="6167" name="AutoShape 27"/>
            <p:cNvCxnSpPr>
              <a:cxnSpLocks noChangeShapeType="1"/>
            </p:cNvCxnSpPr>
            <p:nvPr/>
          </p:nvCxnSpPr>
          <p:spPr bwMode="auto">
            <a:xfrm flipV="1">
              <a:off x="7192" y="3940"/>
              <a:ext cx="696" cy="1674"/>
            </a:xfrm>
            <a:prstGeom prst="straightConnector1">
              <a:avLst/>
            </a:prstGeom>
            <a:noFill/>
            <a:ln w="19050">
              <a:solidFill>
                <a:srgbClr val="FF0000"/>
              </a:solidFill>
              <a:round/>
              <a:headEnd/>
              <a:tailEnd type="triangle" w="med" len="med"/>
            </a:ln>
          </p:spPr>
        </p:cxnSp>
        <p:sp>
          <p:nvSpPr>
            <p:cNvPr id="6168" name="Надпись 2"/>
            <p:cNvSpPr txBox="1">
              <a:spLocks noChangeArrowheads="1"/>
            </p:cNvSpPr>
            <p:nvPr/>
          </p:nvSpPr>
          <p:spPr bwMode="auto">
            <a:xfrm>
              <a:off x="2614" y="6148"/>
              <a:ext cx="1183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синий</a:t>
              </a:r>
              <a:endParaRPr lang="ru-RU" sz="2000"/>
            </a:p>
          </p:txBody>
        </p:sp>
        <p:sp>
          <p:nvSpPr>
            <p:cNvPr id="6169" name="Надпись 2"/>
            <p:cNvSpPr txBox="1">
              <a:spLocks noChangeArrowheads="1"/>
            </p:cNvSpPr>
            <p:nvPr/>
          </p:nvSpPr>
          <p:spPr bwMode="auto">
            <a:xfrm>
              <a:off x="5752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зелёный</a:t>
              </a:r>
              <a:endParaRPr lang="ru-RU" sz="2000"/>
            </a:p>
          </p:txBody>
        </p:sp>
        <p:sp>
          <p:nvSpPr>
            <p:cNvPr id="6170" name="Надпись 2"/>
            <p:cNvSpPr txBox="1">
              <a:spLocks noChangeArrowheads="1"/>
            </p:cNvSpPr>
            <p:nvPr/>
          </p:nvSpPr>
          <p:spPr bwMode="auto">
            <a:xfrm>
              <a:off x="7481" y="6148"/>
              <a:ext cx="1365" cy="46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красный</a:t>
              </a:r>
              <a:endParaRPr lang="ru-RU" sz="2000"/>
            </a:p>
          </p:txBody>
        </p:sp>
        <p:sp>
          <p:nvSpPr>
            <p:cNvPr id="6171" name="Надпись 2"/>
            <p:cNvSpPr txBox="1">
              <a:spLocks noChangeArrowheads="1"/>
            </p:cNvSpPr>
            <p:nvPr/>
          </p:nvSpPr>
          <p:spPr bwMode="auto">
            <a:xfrm>
              <a:off x="8480" y="3103"/>
              <a:ext cx="1855" cy="12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/>
            <a:lstStyle/>
            <a:p>
              <a:pPr algn="just" eaLnBrk="0"/>
              <a:r>
                <a:rPr lang="ru-RU" sz="2000">
                  <a:latin typeface="Times New Roman" pitchFamily="18" charset="0"/>
                </a:rPr>
                <a:t>радиация, рассеянная небосводом</a:t>
              </a:r>
              <a:endParaRPr lang="ru-RU" sz="2000"/>
            </a:p>
          </p:txBody>
        </p:sp>
        <p:grpSp>
          <p:nvGrpSpPr>
            <p:cNvPr id="10" name="Group 16"/>
            <p:cNvGrpSpPr>
              <a:grpSpLocks noChangeAspect="1"/>
            </p:cNvGrpSpPr>
            <p:nvPr/>
          </p:nvGrpSpPr>
          <p:grpSpPr bwMode="auto">
            <a:xfrm rot="-2033362">
              <a:off x="3223" y="5372"/>
              <a:ext cx="782" cy="568"/>
              <a:chOff x="6021" y="14648"/>
              <a:chExt cx="1432" cy="1041"/>
            </a:xfrm>
          </p:grpSpPr>
          <p:sp>
            <p:nvSpPr>
              <p:cNvPr id="6187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70C0"/>
              </a:solidFill>
              <a:ln w="9398">
                <a:solidFill>
                  <a:srgbClr val="0070C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8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9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0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1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92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70C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1" name="Group 9"/>
            <p:cNvGrpSpPr>
              <a:grpSpLocks noChangeAspect="1"/>
            </p:cNvGrpSpPr>
            <p:nvPr/>
          </p:nvGrpSpPr>
          <p:grpSpPr bwMode="auto">
            <a:xfrm rot="-2033362">
              <a:off x="4575" y="5449"/>
              <a:ext cx="782" cy="568"/>
              <a:chOff x="6021" y="14648"/>
              <a:chExt cx="1432" cy="1041"/>
            </a:xfrm>
          </p:grpSpPr>
          <p:sp>
            <p:nvSpPr>
              <p:cNvPr id="6181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00B050"/>
              </a:solidFill>
              <a:ln w="9398">
                <a:solidFill>
                  <a:srgbClr val="00B05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82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3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4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5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6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00B050"/>
                </a:solidFill>
                <a:miter lim="800000"/>
                <a:headEnd/>
                <a:tailEnd type="triangle" w="med" len="med"/>
              </a:ln>
            </p:spPr>
          </p:cxnSp>
        </p:grpSp>
        <p:grpSp>
          <p:nvGrpSpPr>
            <p:cNvPr id="12" name="Group 2"/>
            <p:cNvGrpSpPr>
              <a:grpSpLocks noChangeAspect="1"/>
            </p:cNvGrpSpPr>
            <p:nvPr/>
          </p:nvGrpSpPr>
          <p:grpSpPr bwMode="auto">
            <a:xfrm rot="-2033362">
              <a:off x="6977" y="5440"/>
              <a:ext cx="782" cy="568"/>
              <a:chOff x="6021" y="14648"/>
              <a:chExt cx="1432" cy="1041"/>
            </a:xfrm>
          </p:grpSpPr>
          <p:sp>
            <p:nvSpPr>
              <p:cNvPr id="6175" name="AutoShape 20"/>
              <p:cNvSpPr>
                <a:spLocks noChangeAspect="1" noChangeArrowheads="1"/>
              </p:cNvSpPr>
              <p:nvPr/>
            </p:nvSpPr>
            <p:spPr bwMode="auto">
              <a:xfrm>
                <a:off x="6464" y="14792"/>
                <a:ext cx="176" cy="172"/>
              </a:xfrm>
              <a:prstGeom prst="flowChartConnector">
                <a:avLst/>
              </a:prstGeom>
              <a:solidFill>
                <a:srgbClr val="FF0000"/>
              </a:solidFill>
              <a:ln w="9398">
                <a:solidFill>
                  <a:srgbClr val="FF0000"/>
                </a:solidFill>
                <a:miter lim="800000"/>
                <a:headEnd/>
                <a:tailEnd/>
              </a:ln>
            </p:spPr>
            <p:txBody>
              <a:bodyPr anchor="ctr"/>
              <a:lstStyle/>
              <a:p>
                <a:pPr eaLnBrk="0"/>
                <a:endParaRPr lang="en-US" sz="2000"/>
              </a:p>
            </p:txBody>
          </p:sp>
          <p:cxnSp>
            <p:nvCxnSpPr>
              <p:cNvPr id="6176" name="AutoShape 21"/>
              <p:cNvCxnSpPr>
                <a:cxnSpLocks noChangeAspect="1" noChangeShapeType="1"/>
              </p:cNvCxnSpPr>
              <p:nvPr/>
            </p:nvCxnSpPr>
            <p:spPr bwMode="auto">
              <a:xfrm>
                <a:off x="6557" y="14878"/>
                <a:ext cx="506" cy="55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7" name="AutoShape 22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539" y="14793"/>
                <a:ext cx="18" cy="89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8" name="AutoShape 23"/>
              <p:cNvCxnSpPr>
                <a:cxnSpLocks noChangeAspect="1" noChangeShapeType="1"/>
              </p:cNvCxnSpPr>
              <p:nvPr/>
            </p:nvCxnSpPr>
            <p:spPr bwMode="auto">
              <a:xfrm flipH="1">
                <a:off x="6149" y="14924"/>
                <a:ext cx="397" cy="3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79" name="AutoShape 24"/>
              <p:cNvCxnSpPr>
                <a:cxnSpLocks noChangeAspect="1" noChangeShapeType="1"/>
              </p:cNvCxnSpPr>
              <p:nvPr/>
            </p:nvCxnSpPr>
            <p:spPr bwMode="auto">
              <a:xfrm flipH="1" flipV="1">
                <a:off x="6021" y="14779"/>
                <a:ext cx="518" cy="75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6180" name="AutoShape 25"/>
              <p:cNvCxnSpPr>
                <a:cxnSpLocks noChangeAspect="1" noChangeShapeType="1"/>
              </p:cNvCxnSpPr>
              <p:nvPr/>
            </p:nvCxnSpPr>
            <p:spPr bwMode="auto">
              <a:xfrm flipV="1">
                <a:off x="6557" y="14648"/>
                <a:ext cx="896" cy="206"/>
              </a:xfrm>
              <a:prstGeom prst="straightConnector1">
                <a:avLst/>
              </a:prstGeom>
              <a:noFill/>
              <a:ln w="15840">
                <a:solidFill>
                  <a:srgbClr val="FF0000"/>
                </a:solidFill>
                <a:miter lim="800000"/>
                <a:headEnd/>
                <a:tailEnd type="triangle" w="med" len="med"/>
              </a:ln>
            </p:spPr>
          </p:cxnSp>
        </p:grpSp>
      </p:grpSp>
      <p:sp>
        <p:nvSpPr>
          <p:cNvPr id="6147" name="Прямоугольник 4"/>
          <p:cNvSpPr>
            <a:spLocks noChangeArrowheads="1"/>
          </p:cNvSpPr>
          <p:nvPr/>
        </p:nvSpPr>
        <p:spPr bwMode="auto">
          <a:xfrm>
            <a:off x="185738" y="4648201"/>
            <a:ext cx="8772525" cy="19389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400" dirty="0"/>
              <a:t>Для исследования солнечного блика наиболее предпочтителен красный канал, поскольку свет в красном канале поглощается в «тонком» поверхностном слое океана (Jerlov, 1976), и, таким образом, не так чувствителен к «цвету» водного столба и поверхностной температуре.</a:t>
            </a:r>
            <a:endParaRPr lang="en-US" sz="2400" dirty="0"/>
          </a:p>
        </p:txBody>
      </p:sp>
      <p:sp>
        <p:nvSpPr>
          <p:cNvPr id="96" name="Title 95"/>
          <p:cNvSpPr>
            <a:spLocks noGrp="1"/>
          </p:cNvSpPr>
          <p:nvPr>
            <p:ph type="title"/>
          </p:nvPr>
        </p:nvSpPr>
        <p:spPr>
          <a:xfrm>
            <a:off x="838200" y="76200"/>
            <a:ext cx="8229600" cy="1252728"/>
          </a:xfrm>
        </p:spPr>
        <p:txBody>
          <a:bodyPr/>
          <a:lstStyle/>
          <a:p>
            <a:r>
              <a:rPr lang="ru-RU" b="1" dirty="0" smtClean="0"/>
              <a:t>Используемые данные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8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sp>
        <p:nvSpPr>
          <p:cNvPr id="7171" name="Rectangle 12"/>
          <p:cNvSpPr>
            <a:spLocks noChangeArrowheads="1"/>
          </p:cNvSpPr>
          <p:nvPr/>
        </p:nvSpPr>
        <p:spPr bwMode="auto">
          <a:xfrm>
            <a:off x="0" y="-180975"/>
            <a:ext cx="9144000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 anchor="ctr">
            <a:spAutoFit/>
          </a:bodyPr>
          <a:lstStyle/>
          <a:p>
            <a:endParaRPr lang="en-US"/>
          </a:p>
        </p:txBody>
      </p:sp>
      <p:grpSp>
        <p:nvGrpSpPr>
          <p:cNvPr id="2" name="Группа 11"/>
          <p:cNvGrpSpPr>
            <a:grpSpLocks/>
          </p:cNvGrpSpPr>
          <p:nvPr/>
        </p:nvGrpSpPr>
        <p:grpSpPr bwMode="auto">
          <a:xfrm>
            <a:off x="3454400" y="1600200"/>
            <a:ext cx="5472113" cy="1663700"/>
            <a:chOff x="4574880" y="1197484"/>
            <a:chExt cx="5472608" cy="1663378"/>
          </a:xfrm>
        </p:grpSpPr>
        <p:sp>
          <p:nvSpPr>
            <p:cNvPr id="7185" name="Прямоугольник 73"/>
            <p:cNvSpPr>
              <a:spLocks noChangeArrowheads="1"/>
            </p:cNvSpPr>
            <p:nvPr/>
          </p:nvSpPr>
          <p:spPr bwMode="auto">
            <a:xfrm>
              <a:off x="4574880" y="1197484"/>
              <a:ext cx="5472608" cy="1663378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 lIns="82945" tIns="41473" rIns="82945" bIns="41473"/>
            <a:lstStyle/>
            <a:p>
              <a:endParaRPr lang="en-US"/>
            </a:p>
          </p:txBody>
        </p:sp>
        <p:graphicFrame>
          <p:nvGraphicFramePr>
            <p:cNvPr id="7186" name="Object 6"/>
            <p:cNvGraphicFramePr>
              <a:graphicFrameLocks noChangeAspect="1"/>
            </p:cNvGraphicFramePr>
            <p:nvPr/>
          </p:nvGraphicFramePr>
          <p:xfrm>
            <a:off x="4769280" y="1269491"/>
            <a:ext cx="5253287" cy="14473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4" name="Equation" r:id="rId4" imgW="3886200" imgH="965200" progId="Equation.DSMT4">
                    <p:embed/>
                  </p:oleObj>
                </mc:Choice>
                <mc:Fallback>
                  <p:oleObj name="Equation" r:id="rId4" imgW="3886200" imgH="965200" progId="Equation.DSMT4">
                    <p:embed/>
                    <p:pic>
                      <p:nvPicPr>
                        <p:cNvPr id="0" name="Picture 5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69280" y="1269491"/>
                          <a:ext cx="5253287" cy="14473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3" name="Заголовок 13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eaLnBrk="1" hangingPunct="1"/>
            <a:r>
              <a:rPr lang="ru-RU" sz="4000" b="1" dirty="0" smtClean="0"/>
              <a:t>Классическая задача рассеяния</a:t>
            </a:r>
            <a:r>
              <a:rPr lang="en-US" sz="4000" b="1" dirty="0" smtClean="0"/>
              <a:t/>
            </a:r>
            <a:br>
              <a:rPr lang="en-US" sz="4000" b="1" dirty="0" smtClean="0"/>
            </a:br>
            <a:r>
              <a:rPr lang="en-GB" sz="4000" b="1" dirty="0" smtClean="0"/>
              <a:t>Cox &amp; </a:t>
            </a:r>
            <a:r>
              <a:rPr lang="en-GB" sz="4000" b="1" dirty="0" err="1" smtClean="0"/>
              <a:t>Munk</a:t>
            </a:r>
            <a:r>
              <a:rPr lang="en-GB" sz="4000" b="1" dirty="0" smtClean="0"/>
              <a:t>, 1954.</a:t>
            </a:r>
            <a:endParaRPr lang="ru-RU" sz="4000" b="1" dirty="0" smtClean="0"/>
          </a:p>
        </p:txBody>
      </p:sp>
      <p:pic>
        <p:nvPicPr>
          <p:cNvPr id="7174" name="Picture 3"/>
          <p:cNvPicPr>
            <a:picLocks noChangeAspect="1" noChangeArrowheads="1"/>
          </p:cNvPicPr>
          <p:nvPr/>
        </p:nvPicPr>
        <p:blipFill>
          <a:blip r:embed="rId6">
            <a:lum bright="30000" contrast="40000"/>
          </a:blip>
          <a:srcRect/>
          <a:stretch>
            <a:fillRect/>
          </a:stretch>
        </p:blipFill>
        <p:spPr bwMode="auto">
          <a:xfrm>
            <a:off x="3282950" y="4581525"/>
            <a:ext cx="5697538" cy="21590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6291263" y="6391275"/>
            <a:ext cx="1858962" cy="363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b="1">
                <a:solidFill>
                  <a:schemeClr val="bg1"/>
                </a:solidFill>
                <a:latin typeface="Lucida Sans Unicode" pitchFamily="34" charset="0"/>
                <a:ea typeface="Arial Unicode MS" pitchFamily="34" charset="-128"/>
              </a:rPr>
              <a:t>Мыс Игольный</a:t>
            </a:r>
            <a:endParaRPr lang="en-US" b="1">
              <a:solidFill>
                <a:schemeClr val="bg1"/>
              </a:solidFill>
              <a:latin typeface="Lucida Sans Unicode" pitchFamily="34" charset="0"/>
              <a:ea typeface="Arial Unicode MS" pitchFamily="34" charset="-128"/>
            </a:endParaRPr>
          </a:p>
        </p:txBody>
      </p:sp>
      <p:sp>
        <p:nvSpPr>
          <p:cNvPr id="7176" name="Rectangle 11"/>
          <p:cNvSpPr>
            <a:spLocks noChangeArrowheads="1"/>
          </p:cNvSpPr>
          <p:nvPr/>
        </p:nvSpPr>
        <p:spPr bwMode="auto">
          <a:xfrm>
            <a:off x="0" y="0"/>
            <a:ext cx="9144000" cy="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anchor="ctr">
            <a:spAutoFit/>
          </a:bodyPr>
          <a:lstStyle/>
          <a:p>
            <a:endParaRPr lang="en-US"/>
          </a:p>
        </p:txBody>
      </p:sp>
      <p:grpSp>
        <p:nvGrpSpPr>
          <p:cNvPr id="3" name="Группа 10"/>
          <p:cNvGrpSpPr>
            <a:grpSpLocks/>
          </p:cNvGrpSpPr>
          <p:nvPr/>
        </p:nvGrpSpPr>
        <p:grpSpPr bwMode="auto">
          <a:xfrm>
            <a:off x="107950" y="1600200"/>
            <a:ext cx="3346450" cy="4708525"/>
            <a:chOff x="395536" y="1340768"/>
            <a:chExt cx="3346464" cy="4708981"/>
          </a:xfrm>
        </p:grpSpPr>
        <p:sp>
          <p:nvSpPr>
            <p:cNvPr id="7183" name="Прямоугольник 7"/>
            <p:cNvSpPr>
              <a:spLocks noChangeArrowheads="1"/>
            </p:cNvSpPr>
            <p:nvPr/>
          </p:nvSpPr>
          <p:spPr bwMode="auto">
            <a:xfrm>
              <a:off x="395536" y="1340768"/>
              <a:ext cx="3346464" cy="470898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ru-RU" sz="2000" dirty="0"/>
                <a:t>Подгоняя модель с                 , заданной в виде рядов Грамма-Шарлье, к измеряемой яркости блика, Кокс и Манк (Cox and Munk, 1954a,b) получили фундаментальные статистические характеристики наклонов морской поверхности – среднеквадратичный наклон, их асимметрию и эксцесс, а также выявили их зависимость от скорости ветра.</a:t>
              </a:r>
              <a:endParaRPr lang="en-US" sz="2000" dirty="0"/>
            </a:p>
          </p:txBody>
        </p:sp>
        <p:graphicFrame>
          <p:nvGraphicFramePr>
            <p:cNvPr id="7184" name="Объект 9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950072186"/>
                </p:ext>
              </p:extLst>
            </p:nvPr>
          </p:nvGraphicFramePr>
          <p:xfrm>
            <a:off x="2663148" y="1403251"/>
            <a:ext cx="977251" cy="36004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75" name="Equation" r:id="rId7" imgW="723586" imgH="266584" progId="Equation.DSMT4">
                    <p:embed/>
                  </p:oleObj>
                </mc:Choice>
                <mc:Fallback>
                  <p:oleObj name="Equation" r:id="rId7" imgW="723586" imgH="266584" progId="Equation.DSMT4">
                    <p:embed/>
                    <p:pic>
                      <p:nvPicPr>
                        <p:cNvPr id="0" name="Picture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663148" y="1403251"/>
                          <a:ext cx="977251" cy="36004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7178" name="TextBox 12"/>
          <p:cNvSpPr txBox="1">
            <a:spLocks noChangeArrowheads="1"/>
          </p:cNvSpPr>
          <p:nvPr/>
        </p:nvSpPr>
        <p:spPr bwMode="auto">
          <a:xfrm>
            <a:off x="4170363" y="3421063"/>
            <a:ext cx="3786187" cy="101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lang="ru-RU" sz="2400" dirty="0"/>
              <a:t>Работа на масштабах блика</a:t>
            </a:r>
          </a:p>
          <a:p>
            <a:pPr algn="ctr"/>
            <a:r>
              <a:rPr lang="ru-RU" dirty="0"/>
              <a:t>Для спутниковых измерений</a:t>
            </a:r>
          </a:p>
          <a:p>
            <a:pPr algn="ctr"/>
            <a:r>
              <a:rPr lang="ru-RU" dirty="0"/>
              <a:t>масштаб блика 100-и – 1000 км</a:t>
            </a:r>
            <a:r>
              <a:rPr lang="en-US" dirty="0"/>
              <a:t>)</a:t>
            </a:r>
          </a:p>
        </p:txBody>
      </p:sp>
      <p:cxnSp>
        <p:nvCxnSpPr>
          <p:cNvPr id="15" name="Прямая со стрелкой 14"/>
          <p:cNvCxnSpPr/>
          <p:nvPr/>
        </p:nvCxnSpPr>
        <p:spPr>
          <a:xfrm>
            <a:off x="4406900" y="5300663"/>
            <a:ext cx="674688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Прямая со стрелкой 40"/>
          <p:cNvCxnSpPr/>
          <p:nvPr/>
        </p:nvCxnSpPr>
        <p:spPr>
          <a:xfrm flipH="1">
            <a:off x="5913438" y="5300663"/>
            <a:ext cx="674687" cy="0"/>
          </a:xfrm>
          <a:prstGeom prst="straightConnector1">
            <a:avLst/>
          </a:prstGeom>
          <a:ln w="38100">
            <a:solidFill>
              <a:srgbClr val="FFFF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Прямая соединительная линия 17"/>
          <p:cNvCxnSpPr/>
          <p:nvPr/>
        </p:nvCxnSpPr>
        <p:spPr>
          <a:xfrm flipV="1">
            <a:off x="5081588" y="4546600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Прямая соединительная линия 43"/>
          <p:cNvCxnSpPr/>
          <p:nvPr/>
        </p:nvCxnSpPr>
        <p:spPr>
          <a:xfrm flipV="1">
            <a:off x="5940425" y="4564063"/>
            <a:ext cx="0" cy="2178050"/>
          </a:xfrm>
          <a:prstGeom prst="line">
            <a:avLst/>
          </a:prstGeom>
          <a:ln w="38100">
            <a:solidFill>
              <a:srgbClr val="FFFF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sz="3600" b="1" dirty="0" smtClean="0"/>
              <a:t>Предлагаемый метод восстановления СКН</a:t>
            </a:r>
            <a:r>
              <a:rPr lang="ru-RU" sz="2000" b="1" dirty="0" smtClean="0"/>
              <a:t/>
            </a:r>
            <a:br>
              <a:rPr lang="ru-RU" sz="2000" b="1" dirty="0" smtClean="0"/>
            </a:br>
            <a:r>
              <a:rPr lang="ru-RU" sz="2400" b="1" dirty="0" smtClean="0"/>
              <a:t>Вариации СКН на внутренних масштабах блика (1 – 10 км)</a:t>
            </a:r>
            <a:endParaRPr lang="en-US" sz="2400" b="1" dirty="0"/>
          </a:p>
        </p:txBody>
      </p:sp>
      <p:sp>
        <p:nvSpPr>
          <p:cNvPr id="8196" name="Text Box 2"/>
          <p:cNvSpPr txBox="1">
            <a:spLocks noChangeArrowheads="1"/>
          </p:cNvSpPr>
          <p:nvPr/>
        </p:nvSpPr>
        <p:spPr bwMode="auto">
          <a:xfrm>
            <a:off x="304800" y="3886200"/>
            <a:ext cx="4211638" cy="3855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74055" tIns="38508" rIns="74055" bIns="38508">
            <a:spAutoFit/>
          </a:bodyPr>
          <a:lstStyle/>
          <a:p>
            <a:pPr>
              <a:tabLst>
                <a:tab pos="0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2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Восстановление СКН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  </a:t>
            </a:r>
          </a:p>
        </p:txBody>
      </p:sp>
      <p:sp>
        <p:nvSpPr>
          <p:cNvPr id="8197" name="Text Box 2"/>
          <p:cNvSpPr txBox="1">
            <a:spLocks noChangeArrowheads="1"/>
          </p:cNvSpPr>
          <p:nvPr/>
        </p:nvSpPr>
        <p:spPr bwMode="auto">
          <a:xfrm>
            <a:off x="165100" y="2133600"/>
            <a:ext cx="8597900" cy="100109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square" lIns="74055" tIns="38508" rIns="74055" bIns="38508">
            <a:spAutoFit/>
          </a:bodyPr>
          <a:lstStyle/>
          <a:p>
            <a:pPr marL="447675" indent="-447675"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000" b="1" dirty="0" smtClean="0">
                <a:latin typeface="Lucida Sans Unicode" pitchFamily="34" charset="0"/>
                <a:ea typeface="Arial Unicode MS" pitchFamily="34" charset="-128"/>
              </a:rPr>
              <a:t>1</a:t>
            </a:r>
            <a:r>
              <a:rPr lang="ru-RU" sz="2000" b="1" dirty="0" smtClean="0">
                <a:latin typeface="Lucida Sans Unicode" pitchFamily="34" charset="0"/>
                <a:ea typeface="Arial Unicode MS" pitchFamily="34" charset="-128"/>
              </a:rPr>
              <a:t>. 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Разложение исходного поля яркости на суперпозицию среднего 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масштаб солнечного блика</a:t>
            </a:r>
            <a:r>
              <a:rPr lang="en-US" sz="2000" b="1" dirty="0">
                <a:latin typeface="Lucida Sans Unicode" pitchFamily="34" charset="0"/>
                <a:ea typeface="Arial Unicode MS" pitchFamily="34" charset="-128"/>
              </a:rPr>
              <a:t>)</a:t>
            </a:r>
            <a:r>
              <a:rPr lang="ru-RU" sz="2000" b="1" dirty="0">
                <a:latin typeface="Lucida Sans Unicode" pitchFamily="34" charset="0"/>
                <a:ea typeface="Arial Unicode MS" pitchFamily="34" charset="-128"/>
              </a:rPr>
              <a:t> и его вариаций 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(</a:t>
            </a:r>
            <a:r>
              <a:rPr lang="ru-RU" sz="2000" b="1" i="1" dirty="0">
                <a:latin typeface="Lucida Sans Unicode" pitchFamily="34" charset="0"/>
                <a:ea typeface="Arial Unicode MS" pitchFamily="34" charset="-128"/>
              </a:rPr>
              <a:t>внутренний масштаб</a:t>
            </a:r>
            <a:r>
              <a:rPr lang="en-US" sz="2000" b="1" i="1" dirty="0">
                <a:latin typeface="Lucida Sans Unicode" pitchFamily="34" charset="0"/>
                <a:ea typeface="Arial Unicode MS" pitchFamily="34" charset="-128"/>
              </a:rPr>
              <a:t>)</a:t>
            </a:r>
            <a:endParaRPr lang="ru-RU" sz="2000" b="1" dirty="0">
              <a:latin typeface="Lucida Sans Unicode" pitchFamily="34" charset="0"/>
              <a:ea typeface="Arial Unicode MS" pitchFamily="34" charset="-128"/>
            </a:endParaRPr>
          </a:p>
        </p:txBody>
      </p:sp>
      <p:grpSp>
        <p:nvGrpSpPr>
          <p:cNvPr id="3" name="Группа 23"/>
          <p:cNvGrpSpPr>
            <a:grpSpLocks/>
          </p:cNvGrpSpPr>
          <p:nvPr/>
        </p:nvGrpSpPr>
        <p:grpSpPr bwMode="auto">
          <a:xfrm>
            <a:off x="3775868" y="3048000"/>
            <a:ext cx="1676400" cy="609600"/>
            <a:chOff x="2174576" y="1612469"/>
            <a:chExt cx="3916852" cy="1362274"/>
          </a:xfrm>
        </p:grpSpPr>
        <p:sp>
          <p:nvSpPr>
            <p:cNvPr id="820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rgbClr val="FFFF00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8204" name="Object 11"/>
            <p:cNvGraphicFramePr>
              <a:graphicFrameLocks noChangeAspect="1"/>
            </p:cNvGraphicFramePr>
            <p:nvPr/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199" name="Equation" r:id="rId4" imgW="647700" imgH="190500" progId="Equation.DSMT4">
                    <p:embed/>
                  </p:oleObj>
                </mc:Choice>
                <mc:Fallback>
                  <p:oleObj name="Equation" r:id="rId4" imgW="647700" imgH="190500" progId="Equation.DSMT4">
                    <p:embed/>
                    <p:pic>
                      <p:nvPicPr>
                        <p:cNvPr id="0" name="Picture 5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8200" name="Прямоугольник 11"/>
          <p:cNvSpPr>
            <a:spLocks noChangeArrowheads="1"/>
          </p:cNvSpPr>
          <p:nvPr/>
        </p:nvSpPr>
        <p:spPr bwMode="auto">
          <a:xfrm>
            <a:off x="609600" y="4267200"/>
            <a:ext cx="8382000" cy="163121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r>
              <a:rPr lang="ru-RU" sz="2000" dirty="0"/>
              <a:t>Поскольку количество отражённой радиации в районе солнечного блика зависит от СКН, любое явление, наблюдаемое на поверхности океана (как слики, внутренние волны, фронты течений, вихри, грибовидные структуры и др.), приводящее к вариациям СКН, возможно наблюдать в контрастах яркости</a:t>
            </a:r>
            <a:endParaRPr lang="en-US" sz="2000" dirty="0"/>
          </a:p>
        </p:txBody>
      </p:sp>
      <p:sp>
        <p:nvSpPr>
          <p:cNvPr id="8202" name="Прямоугольник 13"/>
          <p:cNvSpPr>
            <a:spLocks noChangeArrowheads="1"/>
          </p:cNvSpPr>
          <p:nvPr/>
        </p:nvSpPr>
        <p:spPr bwMode="auto">
          <a:xfrm>
            <a:off x="684213" y="1352490"/>
            <a:ext cx="7775575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lang="ru-RU" sz="2000" b="1" dirty="0"/>
              <a:t>Соответствует мезо- и субмезомасштабам океанических явлений </a:t>
            </a:r>
            <a:endParaRPr lang="en-US" sz="2000" dirty="0"/>
          </a:p>
        </p:txBody>
      </p:sp>
      <p:grpSp>
        <p:nvGrpSpPr>
          <p:cNvPr id="10" name="Group 16"/>
          <p:cNvGrpSpPr>
            <a:grpSpLocks/>
          </p:cNvGrpSpPr>
          <p:nvPr/>
        </p:nvGrpSpPr>
        <p:grpSpPr bwMode="auto">
          <a:xfrm>
            <a:off x="3733800" y="5638800"/>
            <a:ext cx="1760537" cy="1066800"/>
            <a:chOff x="2455" y="3101"/>
            <a:chExt cx="629" cy="449"/>
          </a:xfrm>
        </p:grpSpPr>
        <p:sp>
          <p:nvSpPr>
            <p:cNvPr id="11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2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2200" name="Equation" r:id="rId6" imgW="1511704" imgH="890456" progId="Equation.DSMT4">
                    <p:embed/>
                  </p:oleObj>
                </mc:Choice>
                <mc:Fallback>
                  <p:oleObj name="Equation" r:id="rId6" imgW="1511704" imgH="890456" progId="Equation.DSMT4">
                    <p:embed/>
                    <p:pic>
                      <p:nvPicPr>
                        <p:cNvPr id="0" name="Picture 5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665677" y="4267681"/>
            <a:ext cx="251280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2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327997" y="1675409"/>
            <a:ext cx="318816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89476" y="4267681"/>
            <a:ext cx="2543040" cy="2285519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pic>
        <p:nvPicPr>
          <p:cNvPr id="7174" name="Picture 5"/>
          <p:cNvPicPr>
            <a:picLocks noChangeAspect="1" noChangeArrowheads="1"/>
          </p:cNvPicPr>
          <p:nvPr/>
        </p:nvPicPr>
        <p:blipFill>
          <a:blip r:embed="rId6">
            <a:lum bright="-10000" contrast="20000"/>
          </a:blip>
          <a:srcRect/>
          <a:stretch>
            <a:fillRect/>
          </a:stretch>
        </p:blipFill>
        <p:spPr bwMode="auto">
          <a:xfrm>
            <a:off x="610036" y="1610602"/>
            <a:ext cx="3301920" cy="2285520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</p:pic>
      <p:sp>
        <p:nvSpPr>
          <p:cNvPr id="7175" name="Text Box 6"/>
          <p:cNvSpPr txBox="1">
            <a:spLocks noChangeArrowheads="1"/>
          </p:cNvSpPr>
          <p:nvPr/>
        </p:nvSpPr>
        <p:spPr bwMode="auto">
          <a:xfrm>
            <a:off x="373579" y="3848212"/>
            <a:ext cx="3774835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Одномерное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 smtClean="0"/>
          </a:p>
        </p:txBody>
      </p:sp>
      <p:sp>
        <p:nvSpPr>
          <p:cNvPr id="7176" name="Text Box 7"/>
          <p:cNvSpPr txBox="1">
            <a:spLocks noChangeArrowheads="1"/>
          </p:cNvSpPr>
          <p:nvPr/>
        </p:nvSpPr>
        <p:spPr bwMode="auto">
          <a:xfrm>
            <a:off x="5145267" y="3848212"/>
            <a:ext cx="3553621" cy="455065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en-US" sz="2400" dirty="0" err="1" smtClean="0"/>
              <a:t>Двумерное</a:t>
            </a:r>
            <a:r>
              <a:rPr lang="en-US" sz="2400" dirty="0" smtClean="0"/>
              <a:t> </a:t>
            </a:r>
            <a:r>
              <a:rPr lang="en-US" sz="2400" dirty="0" err="1" smtClean="0"/>
              <a:t>поле</a:t>
            </a:r>
            <a:r>
              <a:rPr lang="en-US" sz="2400" dirty="0" smtClean="0"/>
              <a:t> </a:t>
            </a:r>
            <a:r>
              <a:rPr lang="en-US" sz="2400" dirty="0" err="1" smtClean="0"/>
              <a:t>яркости</a:t>
            </a:r>
            <a:endParaRPr lang="en-US" sz="2400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err="1" smtClean="0"/>
              <a:t>Особенности</a:t>
            </a:r>
            <a:r>
              <a:rPr lang="en-US" b="1" dirty="0" smtClean="0"/>
              <a:t> </a:t>
            </a:r>
            <a:r>
              <a:rPr lang="en-US" b="1" dirty="0" err="1" smtClean="0"/>
              <a:t>формирования</a:t>
            </a:r>
            <a:r>
              <a:rPr lang="en-US" b="1" dirty="0" smtClean="0"/>
              <a:t> </a:t>
            </a:r>
            <a:r>
              <a:rPr lang="en-US" b="1" dirty="0" err="1" smtClean="0"/>
              <a:t>изображений</a:t>
            </a:r>
            <a:r>
              <a:rPr lang="en-US" b="1" dirty="0" smtClean="0"/>
              <a:t> MERIS и MODIS</a:t>
            </a:r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74340" y="6450568"/>
            <a:ext cx="437331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одном</a:t>
            </a:r>
            <a:r>
              <a:rPr lang="en-US" dirty="0" smtClean="0"/>
              <a:t> </a:t>
            </a:r>
            <a:r>
              <a:rPr lang="en-US" dirty="0" err="1" smtClean="0"/>
              <a:t>направлении</a:t>
            </a:r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4700155" y="6450568"/>
            <a:ext cx="44438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 smtClean="0"/>
              <a:t>Г</a:t>
            </a:r>
            <a:r>
              <a:rPr lang="en-US" dirty="0" err="1" smtClean="0"/>
              <a:t>радиенты</a:t>
            </a:r>
            <a:r>
              <a:rPr lang="en-US" dirty="0" smtClean="0"/>
              <a:t> </a:t>
            </a:r>
            <a:r>
              <a:rPr lang="en-US" dirty="0" err="1" smtClean="0"/>
              <a:t>яркости</a:t>
            </a:r>
            <a:r>
              <a:rPr lang="en-US" dirty="0" smtClean="0"/>
              <a:t> в </a:t>
            </a:r>
            <a:r>
              <a:rPr lang="en-US" dirty="0" err="1" smtClean="0"/>
              <a:t>обоих</a:t>
            </a:r>
            <a:r>
              <a:rPr lang="en-US" dirty="0" smtClean="0"/>
              <a:t> </a:t>
            </a:r>
            <a:r>
              <a:rPr lang="en-US" dirty="0" err="1" smtClean="0"/>
              <a:t>направлениях</a:t>
            </a:r>
            <a:endParaRPr lang="en-US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 smtClean="0"/>
              <a:t>М</a:t>
            </a:r>
            <a:r>
              <a:rPr lang="ru-RU" b="1" dirty="0" smtClean="0"/>
              <a:t>етод восстановления пространственных вариаций СКН</a:t>
            </a:r>
            <a:endParaRPr lang="en-US" b="1" dirty="0"/>
          </a:p>
        </p:txBody>
      </p:sp>
      <p:grpSp>
        <p:nvGrpSpPr>
          <p:cNvPr id="3" name="Group 10"/>
          <p:cNvGrpSpPr>
            <a:grpSpLocks/>
          </p:cNvGrpSpPr>
          <p:nvPr/>
        </p:nvGrpSpPr>
        <p:grpSpPr bwMode="auto">
          <a:xfrm>
            <a:off x="304800" y="3886200"/>
            <a:ext cx="3581400" cy="2895600"/>
            <a:chOff x="475" y="3281"/>
            <a:chExt cx="1709" cy="1169"/>
          </a:xfrm>
        </p:grpSpPr>
        <p:sp>
          <p:nvSpPr>
            <p:cNvPr id="4" name="Rectangle 11"/>
            <p:cNvSpPr>
              <a:spLocks noChangeArrowheads="1"/>
            </p:cNvSpPr>
            <p:nvPr/>
          </p:nvSpPr>
          <p:spPr bwMode="auto">
            <a:xfrm>
              <a:off x="475" y="3281"/>
              <a:ext cx="170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5" name="Object 12"/>
            <p:cNvGraphicFramePr>
              <a:graphicFrameLocks noChangeAspect="1"/>
            </p:cNvGraphicFramePr>
            <p:nvPr/>
          </p:nvGraphicFramePr>
          <p:xfrm>
            <a:off x="522" y="3367"/>
            <a:ext cx="1610" cy="9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94" r:id="rId4" imgW="655346" imgH="369103" progId="Equation.DSMT4">
                    <p:embed/>
                  </p:oleObj>
                </mc:Choice>
                <mc:Fallback>
                  <p:oleObj r:id="rId4" imgW="655346" imgH="369103" progId="Equation.DSMT4">
                    <p:embed/>
                    <p:pic>
                      <p:nvPicPr>
                        <p:cNvPr id="0" name="Picture 1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2" y="3367"/>
                          <a:ext cx="1610" cy="9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6" name="Group 16"/>
          <p:cNvGrpSpPr>
            <a:grpSpLocks/>
          </p:cNvGrpSpPr>
          <p:nvPr/>
        </p:nvGrpSpPr>
        <p:grpSpPr bwMode="auto">
          <a:xfrm>
            <a:off x="5334000" y="2667000"/>
            <a:ext cx="1760537" cy="1066800"/>
            <a:chOff x="2455" y="3101"/>
            <a:chExt cx="629" cy="449"/>
          </a:xfrm>
        </p:grpSpPr>
        <p:sp>
          <p:nvSpPr>
            <p:cNvPr id="7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8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95" name="Equation" r:id="rId6" imgW="1511704" imgH="890456" progId="Equation.DSMT4">
                    <p:embed/>
                  </p:oleObj>
                </mc:Choice>
                <mc:Fallback>
                  <p:oleObj name="Equation" r:id="rId6" imgW="1511704" imgH="890456" progId="Equation.DSMT4">
                    <p:embed/>
                    <p:pic>
                      <p:nvPicPr>
                        <p:cNvPr id="0" name="Picture 1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9" name="Group 19"/>
          <p:cNvGrpSpPr>
            <a:grpSpLocks/>
          </p:cNvGrpSpPr>
          <p:nvPr/>
        </p:nvGrpSpPr>
        <p:grpSpPr bwMode="auto">
          <a:xfrm>
            <a:off x="4038600" y="3886200"/>
            <a:ext cx="4849812" cy="2617787"/>
            <a:chOff x="3310" y="3265"/>
            <a:chExt cx="2524" cy="1185"/>
          </a:xfrm>
        </p:grpSpPr>
        <p:sp>
          <p:nvSpPr>
            <p:cNvPr id="10" name="Rectangle 20"/>
            <p:cNvSpPr>
              <a:spLocks noChangeArrowheads="1"/>
            </p:cNvSpPr>
            <p:nvPr/>
          </p:nvSpPr>
          <p:spPr bwMode="auto">
            <a:xfrm>
              <a:off x="3310" y="3281"/>
              <a:ext cx="2519" cy="1169"/>
            </a:xfrm>
            <a:prstGeom prst="rect">
              <a:avLst/>
            </a:prstGeom>
            <a:solidFill>
              <a:srgbClr val="E6E6E6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11" name="Object 21"/>
            <p:cNvGraphicFramePr>
              <a:graphicFrameLocks noChangeAspect="1"/>
            </p:cNvGraphicFramePr>
            <p:nvPr/>
          </p:nvGraphicFramePr>
          <p:xfrm>
            <a:off x="3400" y="3265"/>
            <a:ext cx="2434" cy="115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96" r:id="rId8" imgW="629548" imgH="284852" progId="Equation.DSMT4">
                    <p:embed/>
                  </p:oleObj>
                </mc:Choice>
                <mc:Fallback>
                  <p:oleObj r:id="rId8" imgW="629548" imgH="284852" progId="Equation.DSMT4">
                    <p:embed/>
                    <p:pic>
                      <p:nvPicPr>
                        <p:cNvPr id="0" name="Picture 10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00" y="3265"/>
                          <a:ext cx="2434" cy="115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2" name="Rectangle 22"/>
          <p:cNvSpPr>
            <a:spLocks noChangeArrowheads="1"/>
          </p:cNvSpPr>
          <p:nvPr/>
        </p:nvSpPr>
        <p:spPr bwMode="auto">
          <a:xfrm>
            <a:off x="252412" y="3346154"/>
            <a:ext cx="1039365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MERIS</a:t>
            </a:r>
          </a:p>
        </p:txBody>
      </p:sp>
      <p:sp>
        <p:nvSpPr>
          <p:cNvPr id="13" name="Rectangle 23"/>
          <p:cNvSpPr>
            <a:spLocks noChangeArrowheads="1"/>
          </p:cNvSpPr>
          <p:nvPr/>
        </p:nvSpPr>
        <p:spPr bwMode="auto">
          <a:xfrm>
            <a:off x="7772400" y="3346154"/>
            <a:ext cx="1108294" cy="463846"/>
          </a:xfrm>
          <a:prstGeom prst="rect">
            <a:avLst/>
          </a:prstGeom>
          <a:noFill/>
          <a:ln w="9525">
            <a:noFill/>
            <a:round/>
            <a:headEnd/>
            <a:tailEnd/>
          </a:ln>
          <a:effectLst/>
        </p:spPr>
        <p:txBody>
          <a:bodyPr wrap="none" lIns="90000" tIns="46800" rIns="90000" bIns="46800">
            <a:spAutoFit/>
          </a:bodyPr>
          <a:lstStyle/>
          <a:p>
            <a:pPr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4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15" name="Rectangle 14"/>
          <p:cNvSpPr/>
          <p:nvPr/>
        </p:nvSpPr>
        <p:spPr>
          <a:xfrm>
            <a:off x="228600" y="1944362"/>
            <a:ext cx="86868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4000" b="1" dirty="0" smtClean="0">
                <a:solidFill>
                  <a:srgbClr val="FF0000"/>
                </a:solidFill>
              </a:rPr>
              <a:t>Дать расшифровки символов</a:t>
            </a:r>
            <a:endParaRPr lang="ru-RU" sz="4000" b="1" dirty="0">
              <a:solidFill>
                <a:srgbClr val="FF0000"/>
              </a:solidFill>
            </a:endParaRPr>
          </a:p>
        </p:txBody>
      </p:sp>
      <p:grpSp>
        <p:nvGrpSpPr>
          <p:cNvPr id="16" name="Группа 23"/>
          <p:cNvGrpSpPr>
            <a:grpSpLocks/>
          </p:cNvGrpSpPr>
          <p:nvPr/>
        </p:nvGrpSpPr>
        <p:grpSpPr bwMode="auto">
          <a:xfrm>
            <a:off x="2057400" y="2895600"/>
            <a:ext cx="1676400" cy="609600"/>
            <a:chOff x="2174576" y="1612469"/>
            <a:chExt cx="3916852" cy="1362274"/>
          </a:xfrm>
        </p:grpSpPr>
        <p:sp>
          <p:nvSpPr>
            <p:cNvPr id="17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8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015929417"/>
                </p:ext>
              </p:extLst>
            </p:nvPr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397" name="Equation" r:id="rId10" imgW="647640" imgH="190440" progId="Equation.DSMT4">
                    <p:embed/>
                  </p:oleObj>
                </mc:Choice>
                <mc:Fallback>
                  <p:oleObj name="Equation" r:id="rId10" imgW="647640" imgH="190440" progId="Equation.DSMT4">
                    <p:embed/>
                    <p:pic>
                      <p:nvPicPr>
                        <p:cNvPr id="0" name="Picture 10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b="1" dirty="0" smtClean="0"/>
              <a:t>Примеры работы алгоритма</a:t>
            </a:r>
            <a:endParaRPr lang="en-US" b="1" dirty="0" smtClean="0"/>
          </a:p>
        </p:txBody>
      </p:sp>
      <p:pic>
        <p:nvPicPr>
          <p:cNvPr id="10243" name="Picture 1"/>
          <p:cNvPicPr>
            <a:picLocks noChangeAspect="1" noChangeArrowheads="1"/>
          </p:cNvPicPr>
          <p:nvPr/>
        </p:nvPicPr>
        <p:blipFill>
          <a:blip r:embed="rId2">
            <a:lum bright="20000" contrast="30000"/>
          </a:blip>
          <a:srcRect/>
          <a:stretch>
            <a:fillRect/>
          </a:stretch>
        </p:blipFill>
        <p:spPr bwMode="auto">
          <a:xfrm>
            <a:off x="0" y="1403350"/>
            <a:ext cx="9186863" cy="569753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0244" name="Oval 2"/>
          <p:cNvSpPr>
            <a:spLocks noChangeArrowheads="1"/>
          </p:cNvSpPr>
          <p:nvPr/>
        </p:nvSpPr>
        <p:spPr bwMode="auto">
          <a:xfrm>
            <a:off x="2600325" y="3359150"/>
            <a:ext cx="1176338" cy="1998663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5" name="Text Box 3"/>
          <p:cNvSpPr txBox="1">
            <a:spLocks noChangeArrowheads="1"/>
          </p:cNvSpPr>
          <p:nvPr/>
        </p:nvSpPr>
        <p:spPr bwMode="auto">
          <a:xfrm>
            <a:off x="3659188" y="3270250"/>
            <a:ext cx="836612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Блик</a:t>
            </a:r>
          </a:p>
        </p:txBody>
      </p:sp>
      <p:sp>
        <p:nvSpPr>
          <p:cNvPr id="10246" name="Text Box 4"/>
          <p:cNvSpPr txBox="1">
            <a:spLocks noChangeArrowheads="1"/>
          </p:cNvSpPr>
          <p:nvPr/>
        </p:nvSpPr>
        <p:spPr bwMode="auto">
          <a:xfrm>
            <a:off x="966788" y="2786063"/>
            <a:ext cx="4559300" cy="431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74128" tIns="38534" rIns="74128" bIns="38534">
            <a:spAutoFit/>
          </a:bodyPr>
          <a:lstStyle/>
          <a:p>
            <a:pPr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300" b="1">
                <a:solidFill>
                  <a:srgbClr val="FFFFFF"/>
                </a:solidFill>
                <a:latin typeface="Lucida Sans Unicode" pitchFamily="34" charset="0"/>
                <a:ea typeface="Arial Unicode MS" pitchFamily="34" charset="-128"/>
              </a:rPr>
              <a:t>Мыс Игольный (Cape Agulhas)</a:t>
            </a:r>
          </a:p>
        </p:txBody>
      </p:sp>
      <p:sp>
        <p:nvSpPr>
          <p:cNvPr id="10247" name="Freeform 5"/>
          <p:cNvSpPr>
            <a:spLocks noChangeArrowheads="1"/>
          </p:cNvSpPr>
          <p:nvPr/>
        </p:nvSpPr>
        <p:spPr bwMode="auto">
          <a:xfrm>
            <a:off x="7229475" y="4119563"/>
            <a:ext cx="563563" cy="1633537"/>
          </a:xfrm>
          <a:custGeom>
            <a:avLst/>
            <a:gdLst>
              <a:gd name="T0" fmla="*/ 2147483647 w 1907"/>
              <a:gd name="T1" fmla="*/ 2147483647 h 5514"/>
              <a:gd name="T2" fmla="*/ 2147483647 w 1907"/>
              <a:gd name="T3" fmla="*/ 2147483647 h 5514"/>
              <a:gd name="T4" fmla="*/ 0 w 1907"/>
              <a:gd name="T5" fmla="*/ 2147483647 h 5514"/>
              <a:gd name="T6" fmla="*/ 2147483647 w 1907"/>
              <a:gd name="T7" fmla="*/ 2147483647 h 5514"/>
              <a:gd name="T8" fmla="*/ 2147483647 w 1907"/>
              <a:gd name="T9" fmla="*/ 2147483647 h 5514"/>
              <a:gd name="T10" fmla="*/ 2147483647 w 1907"/>
              <a:gd name="T11" fmla="*/ 2147483647 h 5514"/>
              <a:gd name="T12" fmla="*/ 2147483647 w 1907"/>
              <a:gd name="T13" fmla="*/ 2147483647 h 5514"/>
              <a:gd name="T14" fmla="*/ 2147483647 w 1907"/>
              <a:gd name="T15" fmla="*/ 2147483647 h 5514"/>
              <a:gd name="T16" fmla="*/ 2147483647 w 1907"/>
              <a:gd name="T17" fmla="*/ 2147483647 h 5514"/>
              <a:gd name="T18" fmla="*/ 2147483647 w 1907"/>
              <a:gd name="T19" fmla="*/ 2147483647 h 5514"/>
              <a:gd name="T20" fmla="*/ 2147483647 w 1907"/>
              <a:gd name="T21" fmla="*/ 2147483647 h 5514"/>
              <a:gd name="T22" fmla="*/ 2147483647 w 1907"/>
              <a:gd name="T23" fmla="*/ 2147483647 h 5514"/>
              <a:gd name="T24" fmla="*/ 2147483647 w 1907"/>
              <a:gd name="T25" fmla="*/ 2147483647 h 5514"/>
              <a:gd name="T26" fmla="*/ 2147483647 w 1907"/>
              <a:gd name="T27" fmla="*/ 2147483647 h 5514"/>
              <a:gd name="T28" fmla="*/ 2147483647 w 1907"/>
              <a:gd name="T29" fmla="*/ 2147483647 h 5514"/>
              <a:gd name="T30" fmla="*/ 2147483647 w 1907"/>
              <a:gd name="T31" fmla="*/ 2147483647 h 5514"/>
              <a:gd name="T32" fmla="*/ 2147483647 w 1907"/>
              <a:gd name="T33" fmla="*/ 2147483647 h 5514"/>
              <a:gd name="T34" fmla="*/ 2147483647 w 1907"/>
              <a:gd name="T35" fmla="*/ 2147483647 h 5514"/>
              <a:gd name="T36" fmla="*/ 2147483647 w 1907"/>
              <a:gd name="T37" fmla="*/ 2147483647 h 5514"/>
              <a:gd name="T38" fmla="*/ 2147483647 w 1907"/>
              <a:gd name="T39" fmla="*/ 2147483647 h 5514"/>
              <a:gd name="T40" fmla="*/ 2147483647 w 1907"/>
              <a:gd name="T41" fmla="*/ 2147483647 h 5514"/>
              <a:gd name="T42" fmla="*/ 2147483647 w 1907"/>
              <a:gd name="T43" fmla="*/ 2147483647 h 5514"/>
              <a:gd name="T44" fmla="*/ 2147483647 w 1907"/>
              <a:gd name="T45" fmla="*/ 2147483647 h 5514"/>
              <a:gd name="T46" fmla="*/ 2147483647 w 1907"/>
              <a:gd name="T47" fmla="*/ 2147483647 h 5514"/>
              <a:gd name="T48" fmla="*/ 2147483647 w 1907"/>
              <a:gd name="T49" fmla="*/ 2147483647 h 5514"/>
              <a:gd name="T50" fmla="*/ 2147483647 w 1907"/>
              <a:gd name="T51" fmla="*/ 2147483647 h 5514"/>
              <a:gd name="T52" fmla="*/ 2147483647 w 1907"/>
              <a:gd name="T53" fmla="*/ 2147483647 h 5514"/>
              <a:gd name="T54" fmla="*/ 2147483647 w 1907"/>
              <a:gd name="T55" fmla="*/ 2147483647 h 5514"/>
              <a:gd name="T56" fmla="*/ 2147483647 w 1907"/>
              <a:gd name="T57" fmla="*/ 2147483647 h 5514"/>
              <a:gd name="T58" fmla="*/ 2147483647 w 1907"/>
              <a:gd name="T59" fmla="*/ 2147483647 h 5514"/>
              <a:gd name="T60" fmla="*/ 2147483647 w 1907"/>
              <a:gd name="T61" fmla="*/ 0 h 5514"/>
              <a:gd name="T62" fmla="*/ 2147483647 w 1907"/>
              <a:gd name="T63" fmla="*/ 2147483647 h 5514"/>
              <a:gd name="T64" fmla="*/ 2147483647 w 1907"/>
              <a:gd name="T65" fmla="*/ 2147483647 h 5514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1907"/>
              <a:gd name="T100" fmla="*/ 0 h 5514"/>
              <a:gd name="T101" fmla="*/ 1907 w 1907"/>
              <a:gd name="T102" fmla="*/ 5514 h 5514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1907" h="5514">
                <a:moveTo>
                  <a:pt x="487" y="1067"/>
                </a:moveTo>
                <a:cubicBezTo>
                  <a:pt x="487" y="1981"/>
                  <a:pt x="487" y="2894"/>
                  <a:pt x="487" y="3808"/>
                </a:cubicBezTo>
                <a:cubicBezTo>
                  <a:pt x="325" y="3808"/>
                  <a:pt x="162" y="3808"/>
                  <a:pt x="0" y="3808"/>
                </a:cubicBezTo>
                <a:cubicBezTo>
                  <a:pt x="318" y="4376"/>
                  <a:pt x="635" y="4945"/>
                  <a:pt x="953" y="5513"/>
                </a:cubicBezTo>
                <a:cubicBezTo>
                  <a:pt x="1271" y="4945"/>
                  <a:pt x="1588" y="4376"/>
                  <a:pt x="1906" y="3808"/>
                </a:cubicBezTo>
                <a:cubicBezTo>
                  <a:pt x="1744" y="3808"/>
                  <a:pt x="1581" y="3808"/>
                  <a:pt x="1419" y="3808"/>
                </a:cubicBezTo>
                <a:cubicBezTo>
                  <a:pt x="1419" y="2894"/>
                  <a:pt x="1419" y="1981"/>
                  <a:pt x="1419" y="1067"/>
                </a:cubicBezTo>
                <a:cubicBezTo>
                  <a:pt x="1108" y="1067"/>
                  <a:pt x="798" y="1067"/>
                  <a:pt x="487" y="1067"/>
                </a:cubicBezTo>
                <a:close/>
                <a:moveTo>
                  <a:pt x="1306" y="230"/>
                </a:moveTo>
                <a:cubicBezTo>
                  <a:pt x="1211" y="174"/>
                  <a:pt x="1114" y="146"/>
                  <a:pt x="1014" y="146"/>
                </a:cubicBezTo>
                <a:cubicBezTo>
                  <a:pt x="957" y="146"/>
                  <a:pt x="912" y="156"/>
                  <a:pt x="879" y="174"/>
                </a:cubicBezTo>
                <a:cubicBezTo>
                  <a:pt x="846" y="192"/>
                  <a:pt x="828" y="216"/>
                  <a:pt x="828" y="246"/>
                </a:cubicBezTo>
                <a:cubicBezTo>
                  <a:pt x="828" y="265"/>
                  <a:pt x="839" y="281"/>
                  <a:pt x="860" y="296"/>
                </a:cubicBezTo>
                <a:cubicBezTo>
                  <a:pt x="881" y="310"/>
                  <a:pt x="936" y="326"/>
                  <a:pt x="1024" y="344"/>
                </a:cubicBezTo>
                <a:cubicBezTo>
                  <a:pt x="1099" y="359"/>
                  <a:pt x="1161" y="375"/>
                  <a:pt x="1210" y="392"/>
                </a:cubicBezTo>
                <a:cubicBezTo>
                  <a:pt x="1259" y="409"/>
                  <a:pt x="1301" y="435"/>
                  <a:pt x="1336" y="472"/>
                </a:cubicBezTo>
                <a:cubicBezTo>
                  <a:pt x="1371" y="509"/>
                  <a:pt x="1390" y="561"/>
                  <a:pt x="1390" y="625"/>
                </a:cubicBezTo>
                <a:cubicBezTo>
                  <a:pt x="1390" y="710"/>
                  <a:pt x="1353" y="779"/>
                  <a:pt x="1281" y="831"/>
                </a:cubicBezTo>
                <a:cubicBezTo>
                  <a:pt x="1208" y="883"/>
                  <a:pt x="1118" y="909"/>
                  <a:pt x="1010" y="909"/>
                </a:cubicBezTo>
                <a:cubicBezTo>
                  <a:pt x="873" y="909"/>
                  <a:pt x="744" y="878"/>
                  <a:pt x="623" y="815"/>
                </a:cubicBezTo>
                <a:cubicBezTo>
                  <a:pt x="640" y="768"/>
                  <a:pt x="658" y="721"/>
                  <a:pt x="675" y="674"/>
                </a:cubicBezTo>
                <a:cubicBezTo>
                  <a:pt x="796" y="732"/>
                  <a:pt x="906" y="761"/>
                  <a:pt x="1005" y="761"/>
                </a:cubicBezTo>
                <a:cubicBezTo>
                  <a:pt x="1066" y="761"/>
                  <a:pt x="1115" y="750"/>
                  <a:pt x="1152" y="728"/>
                </a:cubicBezTo>
                <a:cubicBezTo>
                  <a:pt x="1190" y="705"/>
                  <a:pt x="1209" y="675"/>
                  <a:pt x="1209" y="637"/>
                </a:cubicBezTo>
                <a:cubicBezTo>
                  <a:pt x="1209" y="613"/>
                  <a:pt x="1197" y="593"/>
                  <a:pt x="1174" y="576"/>
                </a:cubicBezTo>
                <a:cubicBezTo>
                  <a:pt x="1151" y="559"/>
                  <a:pt x="1093" y="541"/>
                  <a:pt x="999" y="523"/>
                </a:cubicBezTo>
                <a:cubicBezTo>
                  <a:pt x="925" y="509"/>
                  <a:pt x="865" y="493"/>
                  <a:pt x="819" y="477"/>
                </a:cubicBezTo>
                <a:cubicBezTo>
                  <a:pt x="773" y="461"/>
                  <a:pt x="732" y="435"/>
                  <a:pt x="698" y="399"/>
                </a:cubicBezTo>
                <a:cubicBezTo>
                  <a:pt x="664" y="363"/>
                  <a:pt x="647" y="313"/>
                  <a:pt x="647" y="249"/>
                </a:cubicBezTo>
                <a:cubicBezTo>
                  <a:pt x="647" y="175"/>
                  <a:pt x="680" y="115"/>
                  <a:pt x="746" y="69"/>
                </a:cubicBezTo>
                <a:cubicBezTo>
                  <a:pt x="812" y="23"/>
                  <a:pt x="901" y="0"/>
                  <a:pt x="1014" y="0"/>
                </a:cubicBezTo>
                <a:cubicBezTo>
                  <a:pt x="1135" y="0"/>
                  <a:pt x="1251" y="29"/>
                  <a:pt x="1359" y="88"/>
                </a:cubicBezTo>
                <a:cubicBezTo>
                  <a:pt x="1341" y="135"/>
                  <a:pt x="1324" y="183"/>
                  <a:pt x="1306" y="230"/>
                </a:cubicBezTo>
                <a:close/>
              </a:path>
            </a:pathLst>
          </a:custGeom>
          <a:solidFill>
            <a:srgbClr val="C5000B"/>
          </a:solidFill>
          <a:ln w="9360">
            <a:solidFill>
              <a:srgbClr val="000000"/>
            </a:solidFill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sp>
        <p:nvSpPr>
          <p:cNvPr id="10248" name="Rectangle 6"/>
          <p:cNvSpPr>
            <a:spLocks noChangeArrowheads="1"/>
          </p:cNvSpPr>
          <p:nvPr/>
        </p:nvSpPr>
        <p:spPr bwMode="auto">
          <a:xfrm>
            <a:off x="4767263" y="1385888"/>
            <a:ext cx="2595562" cy="42386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en-US" sz="2200" b="1">
                <a:solidFill>
                  <a:srgbClr val="FFFFFF"/>
                </a:solidFill>
              </a:rPr>
              <a:t>18 </a:t>
            </a:r>
            <a:r>
              <a:rPr lang="ru-RU" sz="2200" b="1">
                <a:solidFill>
                  <a:srgbClr val="FFFFFF"/>
                </a:solidFill>
              </a:rPr>
              <a:t>Ноя </a:t>
            </a:r>
            <a:r>
              <a:rPr lang="en-US" sz="2200" b="1">
                <a:solidFill>
                  <a:srgbClr val="FFFFFF"/>
                </a:solidFill>
              </a:rPr>
              <a:t>2007 12</a:t>
            </a:r>
            <a:r>
              <a:rPr lang="ru-RU" sz="2200" b="1">
                <a:solidFill>
                  <a:srgbClr val="FFFFFF"/>
                </a:solidFill>
              </a:rPr>
              <a:t>ч</a:t>
            </a:r>
            <a:r>
              <a:rPr lang="en-US" sz="2200" b="1">
                <a:solidFill>
                  <a:srgbClr val="FFFFFF"/>
                </a:solidFill>
              </a:rPr>
              <a:t>05</a:t>
            </a:r>
            <a:r>
              <a:rPr lang="ru-RU" sz="2200" b="1">
                <a:solidFill>
                  <a:srgbClr val="FFFFFF"/>
                </a:solidFill>
              </a:rPr>
              <a:t>м</a:t>
            </a:r>
          </a:p>
        </p:txBody>
      </p:sp>
      <p:sp>
        <p:nvSpPr>
          <p:cNvPr id="10249" name="Rectangle 7"/>
          <p:cNvSpPr>
            <a:spLocks noChangeArrowheads="1"/>
          </p:cNvSpPr>
          <p:nvPr/>
        </p:nvSpPr>
        <p:spPr bwMode="auto">
          <a:xfrm>
            <a:off x="684213" y="1766888"/>
            <a:ext cx="4017962" cy="9159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>
                <a:solidFill>
                  <a:srgbClr val="FFFFFF"/>
                </a:solidFill>
              </a:rPr>
              <a:t>Интенсивные течения, вихри, грибовидные структуры, фронты, внутренние волны и др.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nit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0" t="22554" r="24215" b="30612"/>
          <a:stretch/>
        </p:blipFill>
        <p:spPr>
          <a:xfrm>
            <a:off x="311391" y="1676400"/>
            <a:ext cx="9061209" cy="4879112"/>
          </a:xfrm>
          <a:prstGeom prst="rect">
            <a:avLst/>
          </a:prstGeom>
        </p:spPr>
      </p:pic>
      <p:pic>
        <p:nvPicPr>
          <p:cNvPr id="2" name="Mean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22554" r="24214" b="30612"/>
          <a:stretch/>
        </p:blipFill>
        <p:spPr>
          <a:xfrm>
            <a:off x="311391" y="1676400"/>
            <a:ext cx="9061209" cy="4879112"/>
          </a:xfrm>
          <a:prstGeom prst="rect">
            <a:avLst/>
          </a:prstGeom>
        </p:spPr>
      </p:pic>
      <p:pic>
        <p:nvPicPr>
          <p:cNvPr id="3" name="Var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1" t="22606" r="24214" b="30454"/>
          <a:stretch/>
        </p:blipFill>
        <p:spPr>
          <a:xfrm>
            <a:off x="311391" y="1676400"/>
            <a:ext cx="9061209" cy="4879112"/>
          </a:xfrm>
          <a:prstGeom prst="rect">
            <a:avLst/>
          </a:prstGeom>
        </p:spPr>
      </p:pic>
      <p:pic>
        <p:nvPicPr>
          <p:cNvPr id="7" name="TF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22619" r="24213" b="30447"/>
          <a:stretch/>
        </p:blipFill>
        <p:spPr>
          <a:xfrm>
            <a:off x="313200" y="1677600"/>
            <a:ext cx="9061200" cy="4878000"/>
          </a:xfrm>
          <a:prstGeom prst="rect">
            <a:avLst/>
          </a:prstGeom>
        </p:spPr>
      </p:pic>
      <p:pic>
        <p:nvPicPr>
          <p:cNvPr id="5" name="MSS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4" t="22619" r="24213" b="30447"/>
          <a:stretch/>
        </p:blipFill>
        <p:spPr>
          <a:xfrm>
            <a:off x="313200" y="1677600"/>
            <a:ext cx="9061200" cy="4878000"/>
          </a:xfrm>
          <a:prstGeom prst="rect">
            <a:avLst/>
          </a:prstGeom>
        </p:spPr>
      </p:pic>
      <p:grpSp>
        <p:nvGrpSpPr>
          <p:cNvPr id="20" name="B Total"/>
          <p:cNvGrpSpPr>
            <a:grpSpLocks/>
          </p:cNvGrpSpPr>
          <p:nvPr/>
        </p:nvGrpSpPr>
        <p:grpSpPr bwMode="auto">
          <a:xfrm>
            <a:off x="228600" y="990600"/>
            <a:ext cx="1676400" cy="609600"/>
            <a:chOff x="2174576" y="1612469"/>
            <a:chExt cx="3916852" cy="1362274"/>
          </a:xfrm>
        </p:grpSpPr>
        <p:sp>
          <p:nvSpPr>
            <p:cNvPr id="21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2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087575578"/>
                </p:ext>
              </p:extLst>
            </p:nvPr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3" name="Equation" r:id="rId9" imgW="647640" imgH="190440" progId="Equation.DSMT4">
                    <p:embed/>
                  </p:oleObj>
                </mc:Choice>
                <mc:Fallback>
                  <p:oleObj name="Equation" r:id="rId9" imgW="64764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9" name="B Mean"/>
          <p:cNvGrpSpPr>
            <a:grpSpLocks/>
          </p:cNvGrpSpPr>
          <p:nvPr/>
        </p:nvGrpSpPr>
        <p:grpSpPr bwMode="auto">
          <a:xfrm>
            <a:off x="228600" y="990600"/>
            <a:ext cx="1676400" cy="609600"/>
            <a:chOff x="2174576" y="1612469"/>
            <a:chExt cx="3916852" cy="1362274"/>
          </a:xfrm>
        </p:grpSpPr>
        <p:sp>
          <p:nvSpPr>
            <p:cNvPr id="2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24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1359670038"/>
                </p:ext>
              </p:extLst>
            </p:nvPr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4" name="Equation" r:id="rId11" imgW="647640" imgH="190440" progId="Equation.DSMT4">
                    <p:embed/>
                  </p:oleObj>
                </mc:Choice>
                <mc:Fallback>
                  <p:oleObj name="Equation" r:id="rId11" imgW="64764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32" name="B Var"/>
          <p:cNvGrpSpPr>
            <a:grpSpLocks/>
          </p:cNvGrpSpPr>
          <p:nvPr/>
        </p:nvGrpSpPr>
        <p:grpSpPr bwMode="auto">
          <a:xfrm>
            <a:off x="228600" y="990600"/>
            <a:ext cx="1676400" cy="609600"/>
            <a:chOff x="2174576" y="1612469"/>
            <a:chExt cx="3916852" cy="1362274"/>
          </a:xfrm>
        </p:grpSpPr>
        <p:sp>
          <p:nvSpPr>
            <p:cNvPr id="33" name="Прямоугольник 22"/>
            <p:cNvSpPr>
              <a:spLocks noChangeArrowheads="1"/>
            </p:cNvSpPr>
            <p:nvPr/>
          </p:nvSpPr>
          <p:spPr bwMode="auto">
            <a:xfrm>
              <a:off x="2174576" y="1612469"/>
              <a:ext cx="3916852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34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688227235"/>
                </p:ext>
              </p:extLst>
            </p:nvPr>
          </p:nvGraphicFramePr>
          <p:xfrm>
            <a:off x="2543206" y="1825154"/>
            <a:ext cx="3179589" cy="93690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5" name="Equation" r:id="rId13" imgW="647640" imgH="190440" progId="Equation.DSMT4">
                    <p:embed/>
                  </p:oleObj>
                </mc:Choice>
                <mc:Fallback>
                  <p:oleObj name="Equation" r:id="rId13" imgW="64764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4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543206" y="1825154"/>
                          <a:ext cx="3179589" cy="93690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25" name="Var to MSS"/>
          <p:cNvGrpSpPr>
            <a:grpSpLocks/>
          </p:cNvGrpSpPr>
          <p:nvPr/>
        </p:nvGrpSpPr>
        <p:grpSpPr bwMode="auto">
          <a:xfrm>
            <a:off x="3650335" y="759774"/>
            <a:ext cx="1760537" cy="1066800"/>
            <a:chOff x="2455" y="3101"/>
            <a:chExt cx="629" cy="449"/>
          </a:xfrm>
        </p:grpSpPr>
        <p:sp>
          <p:nvSpPr>
            <p:cNvPr id="28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31" name="Object 18"/>
            <p:cNvGraphicFramePr>
              <a:graphicFrameLocks noChangeAspect="1"/>
            </p:cNvGraphicFramePr>
            <p:nvPr/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386" name="Equation" r:id="rId15" imgW="1511704" imgH="890456" progId="Equation.DSMT4">
                    <p:embed/>
                  </p:oleObj>
                </mc:Choice>
                <mc:Fallback>
                  <p:oleObj name="Equation" r:id="rId15" imgW="1511704" imgH="89045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6" name="Description"/>
          <p:cNvSpPr>
            <a:spLocks noChangeArrowheads="1"/>
          </p:cNvSpPr>
          <p:nvPr/>
        </p:nvSpPr>
        <p:spPr bwMode="auto">
          <a:xfrm>
            <a:off x="251457" y="1650985"/>
            <a:ext cx="2796543" cy="193041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r>
              <a:rPr lang="ru-RU" sz="2000" b="1" dirty="0"/>
              <a:t>Интенсивные течения, вихри, грибовидные структуры, фронты, внутренние волны,</a:t>
            </a:r>
          </a:p>
          <a:p>
            <a:r>
              <a:rPr lang="ru-RU" sz="2000" b="1" dirty="0"/>
              <a:t>зыбь и</a:t>
            </a:r>
          </a:p>
          <a:p>
            <a:r>
              <a:rPr lang="ru-RU" sz="2000" b="1" dirty="0"/>
              <a:t>многое другое</a:t>
            </a:r>
          </a:p>
        </p:txBody>
      </p:sp>
      <p:sp>
        <p:nvSpPr>
          <p:cNvPr id="18" name="Title"/>
          <p:cNvSpPr>
            <a:spLocks noGrp="1"/>
          </p:cNvSpPr>
          <p:nvPr>
            <p:ph type="title"/>
          </p:nvPr>
        </p:nvSpPr>
        <p:spPr>
          <a:xfrm>
            <a:off x="457200" y="-152400"/>
            <a:ext cx="8229600" cy="1252728"/>
          </a:xfrm>
        </p:spPr>
        <p:txBody>
          <a:bodyPr>
            <a:norm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sz="4000" b="1" dirty="0" smtClean="0"/>
              <a:t>Процедура восстановления СКН</a:t>
            </a:r>
            <a:endParaRPr lang="ru-RU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Abs val="21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4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>
                <a:solidFill>
                  <a:schemeClr val="tx1"/>
                </a:solidFill>
              </a:rPr>
              <a:t>Разработанный метод восстановления контрастов СКН применен к анализу поверхностных проявлений разливов нефти природного происхождения (так называемые «грифоны») в Мексиканском заливе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Естественные нефтяные </a:t>
            </a:r>
            <a:r>
              <a:rPr lang="ru-RU" b="1" dirty="0" smtClean="0"/>
              <a:t>загрязнения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631008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 rtlCol="0">
            <a:normAutofit fontScale="90000"/>
          </a:bodyPr>
          <a:lstStyle/>
          <a:p>
            <a:pPr>
              <a:defRPr/>
            </a:pPr>
            <a:r>
              <a:rPr lang="ru-RU" sz="4000" b="1" dirty="0" smtClean="0"/>
              <a:t>Естественные нефтяные загрязнения</a:t>
            </a:r>
            <a:br>
              <a:rPr lang="ru-RU" sz="4000" b="1" dirty="0" smtClean="0"/>
            </a:br>
            <a:r>
              <a:rPr lang="ru-RU" sz="2400" b="1" dirty="0" smtClean="0"/>
              <a:t>Пример Мексиканского </a:t>
            </a:r>
            <a:r>
              <a:rPr lang="ru-RU" sz="2400" b="1" dirty="0"/>
              <a:t>залива - </a:t>
            </a:r>
            <a:r>
              <a:rPr lang="ru-RU" sz="2400" b="1" dirty="0" smtClean="0"/>
              <a:t>Грифоны</a:t>
            </a:r>
            <a:endParaRPr lang="ru-RU" sz="2400" b="1" dirty="0"/>
          </a:p>
        </p:txBody>
      </p:sp>
      <p:pic>
        <p:nvPicPr>
          <p:cNvPr id="12291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62025" y="1143000"/>
            <a:ext cx="7219950" cy="5702847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2292" name="Прямоугольник 2"/>
          <p:cNvSpPr>
            <a:spLocks noChangeArrowheads="1"/>
          </p:cNvSpPr>
          <p:nvPr/>
        </p:nvSpPr>
        <p:spPr bwMode="auto">
          <a:xfrm>
            <a:off x="1588" y="1905000"/>
            <a:ext cx="1695450" cy="1192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dirty="0"/>
              <a:t>MODIS/Terra</a:t>
            </a:r>
          </a:p>
          <a:p>
            <a:endParaRPr lang="en-US" b="1" dirty="0"/>
          </a:p>
          <a:p>
            <a:r>
              <a:rPr lang="ru-RU" b="1" i="1" dirty="0"/>
              <a:t>2 Июня</a:t>
            </a:r>
            <a:r>
              <a:rPr lang="en-US" b="1" i="1" dirty="0"/>
              <a:t> 2005, 16:55 GMT</a:t>
            </a:r>
            <a:endParaRPr lang="ru-RU" b="1" dirty="0"/>
          </a:p>
        </p:txBody>
      </p:sp>
      <p:grpSp>
        <p:nvGrpSpPr>
          <p:cNvPr id="5" name="Var to MSS"/>
          <p:cNvGrpSpPr>
            <a:grpSpLocks/>
          </p:cNvGrpSpPr>
          <p:nvPr/>
        </p:nvGrpSpPr>
        <p:grpSpPr bwMode="auto">
          <a:xfrm>
            <a:off x="69958" y="4953000"/>
            <a:ext cx="1326356" cy="838200"/>
            <a:chOff x="2455" y="3101"/>
            <a:chExt cx="629" cy="449"/>
          </a:xfrm>
        </p:grpSpPr>
        <p:sp>
          <p:nvSpPr>
            <p:cNvPr id="6" name="Rectangle 17"/>
            <p:cNvSpPr>
              <a:spLocks noChangeArrowheads="1"/>
            </p:cNvSpPr>
            <p:nvPr/>
          </p:nvSpPr>
          <p:spPr bwMode="auto">
            <a:xfrm>
              <a:off x="2455" y="3101"/>
              <a:ext cx="629" cy="449"/>
            </a:xfrm>
            <a:prstGeom prst="rect">
              <a:avLst/>
            </a:prstGeom>
            <a:solidFill>
              <a:srgbClr val="C2FFF0"/>
            </a:solidFill>
            <a:ln w="9360">
              <a:solidFill>
                <a:srgbClr val="000000"/>
              </a:solidFill>
              <a:round/>
              <a:headEnd/>
              <a:tailEnd/>
            </a:ln>
            <a:effectLst/>
          </p:spPr>
          <p:txBody>
            <a:bodyPr wrap="none" anchor="ctr"/>
            <a:lstStyle/>
            <a:p>
              <a:endParaRPr lang="en-US"/>
            </a:p>
          </p:txBody>
        </p:sp>
        <p:graphicFrame>
          <p:nvGraphicFramePr>
            <p:cNvPr id="7" name="Object 18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959593276"/>
                </p:ext>
              </p:extLst>
            </p:nvPr>
          </p:nvGraphicFramePr>
          <p:xfrm>
            <a:off x="2487" y="3126"/>
            <a:ext cx="583" cy="3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94" name="Equation" r:id="rId5" imgW="1511704" imgH="890456" progId="Equation.DSMT4">
                    <p:embed/>
                  </p:oleObj>
                </mc:Choice>
                <mc:Fallback>
                  <p:oleObj name="Equation" r:id="rId5" imgW="1511704" imgH="890456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487" y="3126"/>
                          <a:ext cx="583" cy="34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blipFill dpi="0" rotWithShape="0">
                                <a:blip/>
                                <a:srcRect/>
                                <a:stretch>
                                  <a:fillRect/>
                                </a:stretch>
                              </a:blip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8" name="Группа 23"/>
          <p:cNvGrpSpPr>
            <a:grpSpLocks/>
          </p:cNvGrpSpPr>
          <p:nvPr/>
        </p:nvGrpSpPr>
        <p:grpSpPr bwMode="auto">
          <a:xfrm>
            <a:off x="935509" y="1123574"/>
            <a:ext cx="586581" cy="560388"/>
            <a:chOff x="3474628" y="1612469"/>
            <a:chExt cx="1370527" cy="1362274"/>
          </a:xfrm>
        </p:grpSpPr>
        <p:sp>
          <p:nvSpPr>
            <p:cNvPr id="9" name="Прямоугольник 22"/>
            <p:cNvSpPr>
              <a:spLocks noChangeArrowheads="1"/>
            </p:cNvSpPr>
            <p:nvPr/>
          </p:nvSpPr>
          <p:spPr bwMode="auto">
            <a:xfrm>
              <a:off x="3474628" y="1612469"/>
              <a:ext cx="1370527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0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734335813"/>
                </p:ext>
              </p:extLst>
            </p:nvPr>
          </p:nvGraphicFramePr>
          <p:xfrm>
            <a:off x="3758380" y="1885634"/>
            <a:ext cx="749246" cy="81239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95" name="Equation" r:id="rId7" imgW="152280" imgH="164880" progId="Equation.DSMT4">
                    <p:embed/>
                  </p:oleObj>
                </mc:Choice>
                <mc:Fallback>
                  <p:oleObj name="Equation" r:id="rId7" imgW="1522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58380" y="1885634"/>
                          <a:ext cx="749246" cy="812397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4" name="Группа 23"/>
          <p:cNvGrpSpPr>
            <a:grpSpLocks/>
          </p:cNvGrpSpPr>
          <p:nvPr/>
        </p:nvGrpSpPr>
        <p:grpSpPr bwMode="auto">
          <a:xfrm>
            <a:off x="4570090" y="1123574"/>
            <a:ext cx="586581" cy="560388"/>
            <a:chOff x="3474628" y="1612469"/>
            <a:chExt cx="1370527" cy="1362274"/>
          </a:xfrm>
        </p:grpSpPr>
        <p:sp>
          <p:nvSpPr>
            <p:cNvPr id="15" name="Прямоугольник 22"/>
            <p:cNvSpPr>
              <a:spLocks noChangeArrowheads="1"/>
            </p:cNvSpPr>
            <p:nvPr/>
          </p:nvSpPr>
          <p:spPr bwMode="auto">
            <a:xfrm>
              <a:off x="3474628" y="1612469"/>
              <a:ext cx="1370527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6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3555948037"/>
                </p:ext>
              </p:extLst>
            </p:nvPr>
          </p:nvGraphicFramePr>
          <p:xfrm>
            <a:off x="3760233" y="1824722"/>
            <a:ext cx="749246" cy="93390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96" name="Equation" r:id="rId9" imgW="152280" imgH="190440" progId="Equation.DSMT4">
                    <p:embed/>
                  </p:oleObj>
                </mc:Choice>
                <mc:Fallback>
                  <p:oleObj name="Equation" r:id="rId9" imgW="152280" imgH="19044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60233" y="1824722"/>
                          <a:ext cx="749246" cy="933909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7" name="Группа 23"/>
          <p:cNvGrpSpPr>
            <a:grpSpLocks/>
          </p:cNvGrpSpPr>
          <p:nvPr/>
        </p:nvGrpSpPr>
        <p:grpSpPr bwMode="auto">
          <a:xfrm>
            <a:off x="935509" y="4087812"/>
            <a:ext cx="586581" cy="560388"/>
            <a:chOff x="3474628" y="1612469"/>
            <a:chExt cx="1370527" cy="1362274"/>
          </a:xfrm>
        </p:grpSpPr>
        <p:sp>
          <p:nvSpPr>
            <p:cNvPr id="18" name="Прямоугольник 22"/>
            <p:cNvSpPr>
              <a:spLocks noChangeArrowheads="1"/>
            </p:cNvSpPr>
            <p:nvPr/>
          </p:nvSpPr>
          <p:spPr bwMode="auto">
            <a:xfrm>
              <a:off x="3474628" y="1612469"/>
              <a:ext cx="1370527" cy="1362274"/>
            </a:xfrm>
            <a:prstGeom prst="rect">
              <a:avLst/>
            </a:prstGeom>
            <a:solidFill>
              <a:schemeClr val="bg2"/>
            </a:solidFill>
            <a:ln w="9525" algn="ctr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graphicFrame>
          <p:nvGraphicFramePr>
            <p:cNvPr id="19" name="Object 11"/>
            <p:cNvGraphicFramePr>
              <a:graphicFrameLocks noChangeAspect="1"/>
            </p:cNvGraphicFramePr>
            <p:nvPr>
              <p:extLst>
                <p:ext uri="{D42A27DB-BD31-4B8C-83A1-F6EECF244321}">
                  <p14:modId xmlns:p14="http://schemas.microsoft.com/office/powerpoint/2010/main" val="2033589447"/>
                </p:ext>
              </p:extLst>
            </p:nvPr>
          </p:nvGraphicFramePr>
          <p:xfrm>
            <a:off x="3788051" y="1885557"/>
            <a:ext cx="689900" cy="81427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9497" name="Equation" r:id="rId11" imgW="139680" imgH="164880" progId="Equation.DSMT4">
                    <p:embed/>
                  </p:oleObj>
                </mc:Choice>
                <mc:Fallback>
                  <p:oleObj name="Equation" r:id="rId11" imgW="139680" imgH="164880" progId="Equation.DSMT4">
                    <p:embed/>
                    <p:pic>
                      <p:nvPicPr>
                        <p:cNvPr id="0" name="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/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88051" y="1885557"/>
                          <a:ext cx="689900" cy="81427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21" name="Прямоугольник 22"/>
          <p:cNvSpPr>
            <a:spLocks noChangeArrowheads="1"/>
          </p:cNvSpPr>
          <p:nvPr/>
        </p:nvSpPr>
        <p:spPr bwMode="auto">
          <a:xfrm>
            <a:off x="4632003" y="4290046"/>
            <a:ext cx="762000" cy="340080"/>
          </a:xfrm>
          <a:prstGeom prst="rect">
            <a:avLst/>
          </a:prstGeom>
          <a:solidFill>
            <a:schemeClr val="bg2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r>
              <a:rPr lang="ru-RU" b="1" dirty="0" smtClean="0"/>
              <a:t>СКН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ru-RU" sz="4000" b="1" dirty="0" smtClean="0"/>
              <a:t>Контрасты СКН нефтяных сликов</a:t>
            </a:r>
          </a:p>
        </p:txBody>
      </p:sp>
      <p:pic>
        <p:nvPicPr>
          <p:cNvPr id="13315" name="Picture 2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31763" y="1273175"/>
            <a:ext cx="8926512" cy="4116388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3316" name="Прямоугольник 2"/>
          <p:cNvSpPr>
            <a:spLocks noChangeArrowheads="1"/>
          </p:cNvSpPr>
          <p:nvPr/>
        </p:nvSpPr>
        <p:spPr bwMode="auto">
          <a:xfrm>
            <a:off x="4427538" y="5420027"/>
            <a:ext cx="4551362" cy="914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r>
              <a:rPr lang="ru-RU" i="1"/>
              <a:t>Красная линия</a:t>
            </a:r>
            <a:r>
              <a:rPr lang="en-US" i="1"/>
              <a:t> – </a:t>
            </a:r>
            <a:r>
              <a:rPr lang="ru-RU" i="1"/>
              <a:t>контрасты СКН рыбьего жира, как докладывалось Коксом и Манком </a:t>
            </a:r>
            <a:r>
              <a:rPr lang="en-US" i="1"/>
              <a:t>(1954).</a:t>
            </a:r>
            <a:endParaRPr lang="ru-RU"/>
          </a:p>
        </p:txBody>
      </p:sp>
      <p:sp>
        <p:nvSpPr>
          <p:cNvPr id="13317" name="Прямоугольник 4"/>
          <p:cNvSpPr>
            <a:spLocks noChangeArrowheads="1"/>
          </p:cNvSpPr>
          <p:nvPr/>
        </p:nvSpPr>
        <p:spPr bwMode="auto">
          <a:xfrm>
            <a:off x="55563" y="5420027"/>
            <a:ext cx="4897437" cy="143797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i="1" dirty="0" smtClean="0"/>
              <a:t>контрасты СКН в нефтяных сликах ситематически ниже контрастов СКН в сликах биологического происхождения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RGB" descr="\\GALATEA\tethys\Documents\АСПИРАНТУРА\Disser Docs\figs\BarentsSeaAlgalBloom_14_Aug_2011.jpg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597025" y="1352550"/>
            <a:ext cx="6480175" cy="4859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CHL_A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923925" y="1066800"/>
            <a:ext cx="7213600" cy="54308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3" name="SST"/>
          <p:cNvPicPr>
            <a:picLocks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914400" y="1066800"/>
            <a:ext cx="7167563" cy="5487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" name="Rectangle 10"/>
          <p:cNvSpPr/>
          <p:nvPr/>
        </p:nvSpPr>
        <p:spPr>
          <a:xfrm>
            <a:off x="0" y="6211669"/>
            <a:ext cx="4572000" cy="70788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2000" b="1" dirty="0" err="1" smtClean="0"/>
              <a:t>Баренцево</a:t>
            </a:r>
            <a:r>
              <a:rPr lang="en-US" sz="2000" b="1" dirty="0" smtClean="0"/>
              <a:t> </a:t>
            </a:r>
            <a:r>
              <a:rPr lang="en-US" sz="2000" b="1" dirty="0" err="1" smtClean="0"/>
              <a:t>море</a:t>
            </a:r>
            <a:r>
              <a:rPr lang="en-US" sz="2000" b="1" dirty="0" smtClean="0"/>
              <a:t> </a:t>
            </a:r>
          </a:p>
          <a:p>
            <a:r>
              <a:rPr lang="en-US" sz="2000" b="1" dirty="0" smtClean="0"/>
              <a:t>1</a:t>
            </a:r>
            <a:r>
              <a:rPr lang="en-US" sz="2000" dirty="0" smtClean="0"/>
              <a:t>4 </a:t>
            </a:r>
            <a:r>
              <a:rPr lang="en-US" sz="2000" dirty="0" err="1" smtClean="0"/>
              <a:t>Августа</a:t>
            </a:r>
            <a:r>
              <a:rPr lang="en-US" sz="2000" dirty="0" smtClean="0"/>
              <a:t>, 2011 MODIS/Aqua</a:t>
            </a:r>
            <a:endParaRPr lang="en-US" sz="2000" dirty="0"/>
          </a:p>
        </p:txBody>
      </p:sp>
      <p:sp>
        <p:nvSpPr>
          <p:cNvPr id="13" name="хлорофилл"/>
          <p:cNvSpPr>
            <a:spLocks noChangeArrowheads="1"/>
          </p:cNvSpPr>
          <p:nvPr/>
        </p:nvSpPr>
        <p:spPr bwMode="auto">
          <a:xfrm>
            <a:off x="211049" y="1219200"/>
            <a:ext cx="1834156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err="1" smtClean="0"/>
              <a:t>Концентрация</a:t>
            </a:r>
            <a:endParaRPr lang="en-US" sz="2000" b="1" dirty="0" smtClean="0"/>
          </a:p>
          <a:p>
            <a:r>
              <a:rPr lang="en-US" sz="2000" b="1" dirty="0" err="1" smtClean="0"/>
              <a:t>хорофилла</a:t>
            </a:r>
            <a:endParaRPr lang="en-US" sz="2000" b="1" dirty="0"/>
          </a:p>
        </p:txBody>
      </p:sp>
      <p:sp>
        <p:nvSpPr>
          <p:cNvPr id="14" name="ТПО"/>
          <p:cNvSpPr>
            <a:spLocks noChangeArrowheads="1"/>
          </p:cNvSpPr>
          <p:nvPr/>
        </p:nvSpPr>
        <p:spPr bwMode="auto">
          <a:xfrm>
            <a:off x="200002" y="1219200"/>
            <a:ext cx="657552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 smtClean="0"/>
              <a:t>ТПО</a:t>
            </a:r>
            <a:endParaRPr lang="en-US" sz="2000" b="1" dirty="0"/>
          </a:p>
        </p:txBody>
      </p:sp>
      <p:sp>
        <p:nvSpPr>
          <p:cNvPr id="4099" name="композит"/>
          <p:cNvSpPr>
            <a:spLocks noChangeArrowheads="1"/>
          </p:cNvSpPr>
          <p:nvPr/>
        </p:nvSpPr>
        <p:spPr bwMode="auto">
          <a:xfrm>
            <a:off x="211049" y="1219200"/>
            <a:ext cx="1798890" cy="4001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sz="2000" b="1" dirty="0"/>
              <a:t>RGB </a:t>
            </a:r>
            <a:r>
              <a:rPr lang="en-US" sz="2000" b="1" dirty="0" err="1" smtClean="0"/>
              <a:t>композит</a:t>
            </a:r>
            <a:endParaRPr lang="en-US" sz="2000" b="1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/>
          <a:lstStyle/>
          <a:p>
            <a:r>
              <a:rPr lang="ru-RU" b="1" dirty="0" smtClean="0"/>
              <a:t>Введение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3" grpId="1"/>
      <p:bldP spid="14" grpId="0"/>
      <p:bldP spid="4099" grpId="0"/>
      <p:bldP spid="4099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F:\Documents\АСПИРАНТУРА\NIERSC\Presentations Papers\Bergen Workshop Nov 2011\Deepwater_Horizon_oil_spill_-_May_24,_2010_-_with_locator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6961" y="1524000"/>
            <a:ext cx="7155360" cy="5501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4" name="Picture 2" descr="F:\Documents\АСПИРАНТУРА\NIERSC\Presentations Papers\Bergen Workshop Nov 2011\800px-Deepwater_Horizon_offshore_drilling_unit_on_fire_2010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655053"/>
            <a:ext cx="3686400" cy="27650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45" name="Дата 24 Мая"/>
          <p:cNvSpPr>
            <a:spLocks noChangeArrowheads="1"/>
          </p:cNvSpPr>
          <p:nvPr/>
        </p:nvSpPr>
        <p:spPr bwMode="auto">
          <a:xfrm>
            <a:off x="64800" y="4531418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/>
              <a:t>Deepwater Horizon</a:t>
            </a:r>
          </a:p>
          <a:p>
            <a:r>
              <a:rPr lang="en-US" sz="2000" dirty="0"/>
              <a:t>May 24, </a:t>
            </a:r>
            <a:r>
              <a:rPr lang="en-US" sz="2000" dirty="0" smtClean="0"/>
              <a:t>2010</a:t>
            </a:r>
          </a:p>
        </p:txBody>
      </p:sp>
      <p:pic>
        <p:nvPicPr>
          <p:cNvPr id="9218" name="Picture 2" descr="E:\media\data\Documents\megagrant\forTheWebSite\image of the day\Deepwater_Horizon_oil_spill_May_24_2010_MERIS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280" y="1545602"/>
            <a:ext cx="7542720" cy="43218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19" name="Picture 3" descr="E:\media\data\Documents\megagrant\forTheWebSite\image of the day\Deepwater_Horizon_oil_spill_May_24_2010_ASAR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3040" y="1526881"/>
            <a:ext cx="4800960" cy="4571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дата фото"/>
          <p:cNvSpPr>
            <a:spLocks noChangeArrowheads="1"/>
          </p:cNvSpPr>
          <p:nvPr/>
        </p:nvSpPr>
        <p:spPr bwMode="auto">
          <a:xfrm>
            <a:off x="-12700" y="1752600"/>
            <a:ext cx="1849061" cy="39153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000" dirty="0">
                <a:solidFill>
                  <a:schemeClr val="bg1"/>
                </a:solidFill>
              </a:rPr>
              <a:t>20 Апреля 2010</a:t>
            </a:r>
          </a:p>
        </p:txBody>
      </p:sp>
      <p:sp>
        <p:nvSpPr>
          <p:cNvPr id="10" name="MODIS"/>
          <p:cNvSpPr/>
          <p:nvPr/>
        </p:nvSpPr>
        <p:spPr>
          <a:xfrm>
            <a:off x="69050" y="5791200"/>
            <a:ext cx="160101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Terra/MODIS</a:t>
            </a:r>
            <a:endParaRPr lang="ru-RU" sz="2000" b="1" dirty="0"/>
          </a:p>
        </p:txBody>
      </p:sp>
      <p:sp>
        <p:nvSpPr>
          <p:cNvPr id="11" name="MERIS"/>
          <p:cNvSpPr/>
          <p:nvPr/>
        </p:nvSpPr>
        <p:spPr>
          <a:xfrm>
            <a:off x="76200" y="5791200"/>
            <a:ext cx="89960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MERIS</a:t>
            </a:r>
          </a:p>
        </p:txBody>
      </p:sp>
      <p:sp>
        <p:nvSpPr>
          <p:cNvPr id="12" name="ASAR"/>
          <p:cNvSpPr/>
          <p:nvPr/>
        </p:nvSpPr>
        <p:spPr>
          <a:xfrm>
            <a:off x="76200" y="5791200"/>
            <a:ext cx="79541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dirty="0" smtClean="0"/>
              <a:t>ASAR</a:t>
            </a:r>
          </a:p>
        </p:txBody>
      </p:sp>
      <p:sp>
        <p:nvSpPr>
          <p:cNvPr id="13" name="Дата 25 Мая"/>
          <p:cNvSpPr>
            <a:spLocks noChangeArrowheads="1"/>
          </p:cNvSpPr>
          <p:nvPr/>
        </p:nvSpPr>
        <p:spPr bwMode="auto">
          <a:xfrm>
            <a:off x="58795" y="4529594"/>
            <a:ext cx="1777566" cy="1006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82807" tIns="41403" rIns="82807" bIns="41403">
            <a:spAutoFit/>
          </a:bodyPr>
          <a:lstStyle/>
          <a:p>
            <a:r>
              <a:rPr lang="en-US" sz="2000" dirty="0" smtClean="0"/>
              <a:t>Deepwater Horizon</a:t>
            </a:r>
            <a:endParaRPr lang="en-US" sz="2000" dirty="0"/>
          </a:p>
          <a:p>
            <a:r>
              <a:rPr lang="en-US" sz="2000" dirty="0"/>
              <a:t>May </a:t>
            </a:r>
            <a:r>
              <a:rPr lang="en-US" sz="2000" dirty="0" smtClean="0"/>
              <a:t>25, 2010</a:t>
            </a:r>
          </a:p>
        </p:txBody>
      </p:sp>
      <p:sp>
        <p:nvSpPr>
          <p:cNvPr id="14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02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5" grpId="0"/>
      <p:bldP spid="9" grpId="0"/>
      <p:bldP spid="10" grpId="0"/>
      <p:bldP spid="11" grpId="0"/>
      <p:bldP spid="11" grpId="1"/>
      <p:bldP spid="12" grpId="0"/>
      <p:bldP spid="1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ext Box 1"/>
          <p:cNvSpPr txBox="1">
            <a:spLocks noChangeArrowheads="1"/>
          </p:cNvSpPr>
          <p:nvPr/>
        </p:nvSpPr>
        <p:spPr bwMode="auto">
          <a:xfrm>
            <a:off x="457200" y="273050"/>
            <a:ext cx="8226425" cy="114458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2945" tIns="41473" rIns="82945" bIns="41473" anchor="ctr"/>
          <a:lstStyle/>
          <a:p>
            <a:endParaRPr lang="en-US"/>
          </a:p>
        </p:txBody>
      </p:sp>
      <p:pic>
        <p:nvPicPr>
          <p:cNvPr id="15364" name="Picture 3"/>
          <p:cNvPicPr>
            <a:picLocks noChangeAspect="1" noChangeArrowheads="1"/>
          </p:cNvPicPr>
          <p:nvPr/>
        </p:nvPicPr>
        <p:blipFill>
          <a:blip r:embed="rId3">
            <a:lum bright="20000" contrast="20000"/>
          </a:blip>
          <a:srcRect/>
          <a:stretch>
            <a:fillRect/>
          </a:stretch>
        </p:blipFill>
        <p:spPr bwMode="auto">
          <a:xfrm>
            <a:off x="4254500" y="3973513"/>
            <a:ext cx="4889500" cy="28844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5365" name="Picture 4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0" y="1525587"/>
            <a:ext cx="4908550" cy="2894013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6" name="Rectangle 5"/>
          <p:cNvSpPr>
            <a:spLocks noChangeArrowheads="1"/>
          </p:cNvSpPr>
          <p:nvPr/>
        </p:nvSpPr>
        <p:spPr bwMode="auto">
          <a:xfrm>
            <a:off x="0" y="4595813"/>
            <a:ext cx="4183063" cy="230187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 dirty="0"/>
              <a:t>Цветной композит </a:t>
            </a:r>
            <a:r>
              <a:rPr lang="ru-RU" dirty="0"/>
              <a:t>увеличенной области изображений MERIS/Envisat </a:t>
            </a:r>
            <a:r>
              <a:rPr lang="ru-RU" dirty="0" smtClean="0"/>
              <a:t> и </a:t>
            </a:r>
            <a:r>
              <a:rPr lang="en-US" dirty="0" smtClean="0"/>
              <a:t>MODIS </a:t>
            </a:r>
            <a:r>
              <a:rPr lang="ru-RU" dirty="0" smtClean="0"/>
              <a:t>района </a:t>
            </a:r>
            <a:r>
              <a:rPr lang="ru-RU" dirty="0"/>
              <a:t>разлива нефтепродуктов в результате взрыва нефтяной платформы «Deepwater </a:t>
            </a:r>
            <a:r>
              <a:rPr lang="ru-RU" dirty="0" err="1"/>
              <a:t>Horizon</a:t>
            </a:r>
            <a:r>
              <a:rPr lang="ru-RU" dirty="0"/>
              <a:t>» в Мексиканском заливе 24 Мая 2010г., 16ч17м. и MODIS/</a:t>
            </a:r>
            <a:r>
              <a:rPr lang="ru-RU" dirty="0" err="1"/>
              <a:t>Terra</a:t>
            </a:r>
            <a:r>
              <a:rPr lang="ru-RU" dirty="0"/>
              <a:t>, датируемое 24 Мая 2010г., 16ч45м</a:t>
            </a:r>
          </a:p>
        </p:txBody>
      </p:sp>
      <p:sp>
        <p:nvSpPr>
          <p:cNvPr id="15367" name="Rectangle 6"/>
          <p:cNvSpPr>
            <a:spLocks noChangeArrowheads="1"/>
          </p:cNvSpPr>
          <p:nvPr/>
        </p:nvSpPr>
        <p:spPr bwMode="auto">
          <a:xfrm>
            <a:off x="7750175" y="3630613"/>
            <a:ext cx="143515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MODIS/Terra</a:t>
            </a:r>
          </a:p>
        </p:txBody>
      </p:sp>
      <p:sp>
        <p:nvSpPr>
          <p:cNvPr id="15368" name="Rectangle 7"/>
          <p:cNvSpPr>
            <a:spLocks noChangeArrowheads="1"/>
          </p:cNvSpPr>
          <p:nvPr/>
        </p:nvSpPr>
        <p:spPr bwMode="auto">
          <a:xfrm>
            <a:off x="7938" y="4337050"/>
            <a:ext cx="163001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 dirty="0"/>
              <a:t>MERIS/Envisat </a:t>
            </a:r>
          </a:p>
        </p:txBody>
      </p:sp>
      <p:sp>
        <p:nvSpPr>
          <p:cNvPr id="15369" name="Rectangle 8"/>
          <p:cNvSpPr>
            <a:spLocks noChangeArrowheads="1"/>
          </p:cNvSpPr>
          <p:nvPr/>
        </p:nvSpPr>
        <p:spPr bwMode="auto">
          <a:xfrm>
            <a:off x="5876925" y="1744663"/>
            <a:ext cx="2012950" cy="36195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338" algn="l"/>
                <a:tab pos="828675" algn="l"/>
                <a:tab pos="1243013" algn="l"/>
                <a:tab pos="1657350" algn="l"/>
                <a:tab pos="2073275" algn="l"/>
                <a:tab pos="2487613" algn="l"/>
                <a:tab pos="2901950" algn="l"/>
                <a:tab pos="3316288" algn="l"/>
                <a:tab pos="3732213" algn="l"/>
                <a:tab pos="4146550" algn="l"/>
                <a:tab pos="4560888" algn="l"/>
                <a:tab pos="4975225" algn="l"/>
                <a:tab pos="5391150" algn="l"/>
                <a:tab pos="5805488" algn="l"/>
                <a:tab pos="6219825" algn="l"/>
                <a:tab pos="6634163" algn="l"/>
                <a:tab pos="7050088" algn="l"/>
                <a:tab pos="7464425" algn="l"/>
                <a:tab pos="7878763" algn="l"/>
                <a:tab pos="8293100" algn="l"/>
              </a:tabLst>
            </a:pPr>
            <a:r>
              <a:rPr lang="ru-RU" b="1"/>
              <a:t>Deepwater Horizon</a:t>
            </a:r>
          </a:p>
        </p:txBody>
      </p:sp>
      <p:cxnSp>
        <p:nvCxnSpPr>
          <p:cNvPr id="15370" name="Прямая со стрелкой 13"/>
          <p:cNvCxnSpPr>
            <a:cxnSpLocks noChangeShapeType="1"/>
          </p:cNvCxnSpPr>
          <p:nvPr/>
        </p:nvCxnSpPr>
        <p:spPr bwMode="auto">
          <a:xfrm rot="5400000">
            <a:off x="5538788" y="3517900"/>
            <a:ext cx="2897187" cy="36513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5371" name="Прямая со стрелкой 15"/>
          <p:cNvCxnSpPr>
            <a:cxnSpLocks noChangeShapeType="1"/>
          </p:cNvCxnSpPr>
          <p:nvPr/>
        </p:nvCxnSpPr>
        <p:spPr bwMode="auto">
          <a:xfrm rot="10800000" flipV="1">
            <a:off x="2757488" y="1916113"/>
            <a:ext cx="3109912" cy="6048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5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Техногенные нефтяные разливы</a:t>
            </a:r>
            <a:br>
              <a:rPr lang="ru-RU" sz="4000" b="1" dirty="0" smtClean="0"/>
            </a:br>
            <a:r>
              <a:rPr lang="ru-RU" sz="2800" b="1" dirty="0" smtClean="0"/>
              <a:t>пример Deepwater Horizon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7" name="Picture 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1208088"/>
            <a:ext cx="9061450" cy="6492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16388" name="Rectangle 12"/>
          <p:cNvSpPr>
            <a:spLocks noChangeArrowheads="1"/>
          </p:cNvSpPr>
          <p:nvPr/>
        </p:nvSpPr>
        <p:spPr bwMode="auto">
          <a:xfrm>
            <a:off x="0" y="703263"/>
            <a:ext cx="217488" cy="252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pPr eaLnBrk="0"/>
            <a:r>
              <a:rPr lang="en-US" sz="1100" i="1">
                <a:solidFill>
                  <a:srgbClr val="000000"/>
                </a:solidFill>
                <a:cs typeface="Times New Roman" pitchFamily="18" charset="0"/>
              </a:rPr>
              <a:t> </a:t>
            </a:r>
            <a:r>
              <a:rPr lang="ru-RU" sz="600"/>
              <a:t> </a:t>
            </a:r>
            <a:endParaRPr lang="ru-RU"/>
          </a:p>
        </p:txBody>
      </p:sp>
      <p:sp>
        <p:nvSpPr>
          <p:cNvPr id="16389" name="Прямоугольник 8"/>
          <p:cNvSpPr>
            <a:spLocks noChangeArrowheads="1"/>
          </p:cNvSpPr>
          <p:nvPr/>
        </p:nvSpPr>
        <p:spPr bwMode="auto">
          <a:xfrm>
            <a:off x="5510213" y="3668713"/>
            <a:ext cx="258445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Передаточные функции</a:t>
            </a:r>
            <a:endParaRPr lang="en-US" b="1"/>
          </a:p>
        </p:txBody>
      </p:sp>
      <p:sp>
        <p:nvSpPr>
          <p:cNvPr id="16390" name="Прямоугольник 9"/>
          <p:cNvSpPr>
            <a:spLocks noChangeArrowheads="1"/>
          </p:cNvSpPr>
          <p:nvPr/>
        </p:nvSpPr>
        <p:spPr bwMode="auto">
          <a:xfrm>
            <a:off x="1241425" y="3668713"/>
            <a:ext cx="2362200" cy="3603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b="1"/>
              <a:t>Усреднённые яркости</a:t>
            </a:r>
            <a:endParaRPr lang="en-US" b="1"/>
          </a:p>
        </p:txBody>
      </p:sp>
      <p:sp>
        <p:nvSpPr>
          <p:cNvPr id="9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>
              <a:defRPr/>
            </a:pPr>
            <a:r>
              <a:rPr lang="ru-RU" sz="4000" b="1" dirty="0" smtClean="0"/>
              <a:t>Применение алгоритма</a:t>
            </a:r>
            <a:endParaRPr lang="ru-RU" sz="3200" b="1" dirty="0">
              <a:effectLst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"/>
          <p:cNvGrpSpPr>
            <a:grpSpLocks/>
          </p:cNvGrpSpPr>
          <p:nvPr/>
        </p:nvGrpSpPr>
        <p:grpSpPr bwMode="auto">
          <a:xfrm>
            <a:off x="65088" y="1077913"/>
            <a:ext cx="9078912" cy="5748337"/>
            <a:chOff x="71760" y="1187548"/>
            <a:chExt cx="10009112" cy="6336705"/>
          </a:xfrm>
        </p:grpSpPr>
        <p:pic>
          <p:nvPicPr>
            <p:cNvPr id="17418" name="Picture 4"/>
            <p:cNvPicPr>
              <a:picLocks noChangeAspect="1" noChangeArrowheads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 bwMode="auto">
            <a:xfrm>
              <a:off x="3524580" y="3924253"/>
              <a:ext cx="6556292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  <p:pic>
          <p:nvPicPr>
            <p:cNvPr id="17419" name="Picture 3"/>
            <p:cNvPicPr>
              <a:picLocks noChangeAspect="1" noChangeArrowheads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 bwMode="auto">
            <a:xfrm>
              <a:off x="71760" y="1187548"/>
              <a:ext cx="6437086" cy="3600000"/>
            </a:xfrm>
            <a:prstGeom prst="rect">
              <a:avLst/>
            </a:prstGeom>
            <a:solidFill>
              <a:srgbClr val="FFFFFF"/>
            </a:solidFill>
            <a:ln w="9525">
              <a:noFill/>
              <a:miter lim="800000"/>
              <a:headEnd/>
              <a:tailEnd/>
            </a:ln>
          </p:spPr>
        </p:pic>
      </p:grpSp>
      <p:pic>
        <p:nvPicPr>
          <p:cNvPr id="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00400" y="3560763"/>
            <a:ext cx="5899150" cy="32639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3315" name="Picture 3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6675" y="1069975"/>
            <a:ext cx="5899150" cy="32670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29701" name="Заголовок 1"/>
          <p:cNvSpPr>
            <a:spLocks noGrp="1"/>
          </p:cNvSpPr>
          <p:nvPr>
            <p:ph type="title"/>
          </p:nvPr>
        </p:nvSpPr>
        <p:spPr>
          <a:xfrm>
            <a:off x="457200" y="76199"/>
            <a:ext cx="8226425" cy="1143001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 err="1" smtClean="0"/>
              <a:t>Контрасты</a:t>
            </a:r>
            <a:r>
              <a:rPr lang="en-US" b="1" dirty="0" smtClean="0"/>
              <a:t> СКН</a:t>
            </a:r>
            <a:endParaRPr lang="ru-RU" b="1" dirty="0" smtClean="0"/>
          </a:p>
        </p:txBody>
      </p:sp>
      <p:sp>
        <p:nvSpPr>
          <p:cNvPr id="17414" name="Прямоугольник 3"/>
          <p:cNvSpPr>
            <a:spLocks noChangeArrowheads="1"/>
          </p:cNvSpPr>
          <p:nvPr/>
        </p:nvSpPr>
        <p:spPr bwMode="auto">
          <a:xfrm>
            <a:off x="5903913" y="984250"/>
            <a:ext cx="3108325" cy="6365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b="1" i="1" dirty="0"/>
              <a:t>MERIS </a:t>
            </a:r>
            <a:r>
              <a:rPr lang="en-US" b="1" i="1" dirty="0" smtClean="0"/>
              <a:t>(</a:t>
            </a:r>
            <a:r>
              <a:rPr lang="ru-RU" b="1" i="1" dirty="0" smtClean="0"/>
              <a:t>вверху</a:t>
            </a:r>
            <a:r>
              <a:rPr lang="en-US" b="1" i="1" dirty="0" smtClean="0"/>
              <a:t>)</a:t>
            </a:r>
            <a:endParaRPr lang="en-US" b="1" i="1" dirty="0"/>
          </a:p>
          <a:p>
            <a:r>
              <a:rPr lang="ru-RU" i="1" dirty="0" smtClean="0"/>
              <a:t>Май </a:t>
            </a:r>
            <a:r>
              <a:rPr lang="en-US" i="1" dirty="0" smtClean="0"/>
              <a:t>24</a:t>
            </a:r>
            <a:r>
              <a:rPr lang="en-US" i="1" dirty="0"/>
              <a:t>, 2010, 16:17 GMT</a:t>
            </a:r>
          </a:p>
        </p:txBody>
      </p:sp>
      <p:sp>
        <p:nvSpPr>
          <p:cNvPr id="17415" name="Прямоугольник 4"/>
          <p:cNvSpPr>
            <a:spLocks noChangeArrowheads="1"/>
          </p:cNvSpPr>
          <p:nvPr/>
        </p:nvSpPr>
        <p:spPr bwMode="auto">
          <a:xfrm>
            <a:off x="66675" y="5911850"/>
            <a:ext cx="3068638" cy="11922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pPr algn="r"/>
            <a:endParaRPr lang="en-US" i="1" dirty="0"/>
          </a:p>
          <a:p>
            <a:pPr algn="r"/>
            <a:r>
              <a:rPr lang="en-US" b="1" i="1" dirty="0"/>
              <a:t>MODIS/Terra </a:t>
            </a:r>
            <a:r>
              <a:rPr lang="en-US" b="1" i="1" dirty="0" smtClean="0"/>
              <a:t>(</a:t>
            </a:r>
            <a:r>
              <a:rPr lang="ru-RU" b="1" i="1" dirty="0" smtClean="0"/>
              <a:t>внизу</a:t>
            </a:r>
            <a:r>
              <a:rPr lang="en-US" b="1" i="1" dirty="0" smtClean="0"/>
              <a:t>)</a:t>
            </a:r>
            <a:endParaRPr lang="en-US" i="1" dirty="0"/>
          </a:p>
          <a:p>
            <a:pPr algn="r"/>
            <a:r>
              <a:rPr lang="ru-RU" i="1" dirty="0" smtClean="0"/>
              <a:t>Май </a:t>
            </a:r>
            <a:r>
              <a:rPr lang="en-US" i="1" dirty="0" smtClean="0"/>
              <a:t>24</a:t>
            </a:r>
            <a:r>
              <a:rPr lang="en-US" i="1" dirty="0"/>
              <a:t>, 2010, 16:45 GMT </a:t>
            </a:r>
            <a:r>
              <a:rPr lang="ru-RU" i="1" dirty="0" smtClean="0"/>
              <a:t>и </a:t>
            </a:r>
            <a:r>
              <a:rPr lang="en-US" i="1" dirty="0" smtClean="0"/>
              <a:t>16:50 </a:t>
            </a:r>
            <a:r>
              <a:rPr lang="en-US" i="1" dirty="0"/>
              <a:t>GMT </a:t>
            </a:r>
            <a:endParaRPr lang="ru-RU" dirty="0"/>
          </a:p>
        </p:txBody>
      </p:sp>
      <p:sp>
        <p:nvSpPr>
          <p:cNvPr id="17416" name="Прямоугольник 3"/>
          <p:cNvSpPr>
            <a:spLocks noChangeArrowheads="1"/>
          </p:cNvSpPr>
          <p:nvPr/>
        </p:nvSpPr>
        <p:spPr bwMode="auto">
          <a:xfrm>
            <a:off x="66675" y="4735513"/>
            <a:ext cx="2949575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b="1" i="1" dirty="0" smtClean="0"/>
              <a:t>Красные стрелки указывают на зоны инверсии контрастов</a:t>
            </a:r>
            <a:endParaRPr lang="ru-RU" b="1" i="1" dirty="0"/>
          </a:p>
        </p:txBody>
      </p:sp>
      <p:sp>
        <p:nvSpPr>
          <p:cNvPr id="17417" name="Прямоугольник 4"/>
          <p:cNvSpPr>
            <a:spLocks noChangeArrowheads="1"/>
          </p:cNvSpPr>
          <p:nvPr/>
        </p:nvSpPr>
        <p:spPr bwMode="auto">
          <a:xfrm>
            <a:off x="5943600" y="1683251"/>
            <a:ext cx="3014485" cy="17457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r>
              <a:rPr lang="ru-RU" b="1" i="1" dirty="0"/>
              <a:t>Яркие участки контрастов СКН, обведённые жёлтым контуром, не</a:t>
            </a:r>
          </a:p>
          <a:p>
            <a:r>
              <a:rPr lang="ru-RU" b="1" i="1" dirty="0"/>
              <a:t>относятся к особенностям шероховатости морской </a:t>
            </a:r>
            <a:r>
              <a:rPr lang="ru-RU" b="1" i="1" dirty="0" smtClean="0"/>
              <a:t>поверхности</a:t>
            </a:r>
            <a:endParaRPr lang="ru-RU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12" presetID="10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133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Заголовок 1"/>
          <p:cNvSpPr>
            <a:spLocks noGrp="1"/>
          </p:cNvSpPr>
          <p:nvPr>
            <p:ph type="title"/>
          </p:nvPr>
        </p:nvSpPr>
        <p:spPr>
          <a:xfrm>
            <a:off x="5514974" y="273050"/>
            <a:ext cx="3400425" cy="1587500"/>
          </a:xfrm>
        </p:spPr>
        <p:txBody>
          <a:bodyPr/>
          <a:lstStyle/>
          <a:p>
            <a:pPr eaLnBrk="1" hangingPunct="1"/>
            <a:r>
              <a:rPr lang="ru-RU" b="1" dirty="0" smtClean="0"/>
              <a:t>Синергетика с </a:t>
            </a:r>
            <a:r>
              <a:rPr lang="en-US" b="1" dirty="0" smtClean="0"/>
              <a:t> ASAR</a:t>
            </a:r>
            <a:endParaRPr lang="ru-RU" b="1" dirty="0" smtClean="0"/>
          </a:p>
        </p:txBody>
      </p:sp>
      <p:pic>
        <p:nvPicPr>
          <p:cNvPr id="18435" name="Picture 6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3629025" y="2644775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6" name="Picture 5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0" y="-146050"/>
            <a:ext cx="5514975" cy="416242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3"/>
          <p:cNvSpPr>
            <a:spLocks noChangeArrowheads="1"/>
          </p:cNvSpPr>
          <p:nvPr/>
        </p:nvSpPr>
        <p:spPr bwMode="auto">
          <a:xfrm>
            <a:off x="849313" y="17463"/>
            <a:ext cx="2319337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ASAR (15:58 GMT)</a:t>
            </a:r>
            <a:endParaRPr lang="ru-RU" sz="2200" b="1"/>
          </a:p>
        </p:txBody>
      </p:sp>
      <p:sp>
        <p:nvSpPr>
          <p:cNvPr id="18438" name="Прямоугольник 4"/>
          <p:cNvSpPr>
            <a:spLocks noChangeArrowheads="1"/>
          </p:cNvSpPr>
          <p:nvPr/>
        </p:nvSpPr>
        <p:spPr bwMode="auto">
          <a:xfrm>
            <a:off x="5746750" y="2905125"/>
            <a:ext cx="2443163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i="1"/>
              <a:t>MERIS (15:56.GMT)</a:t>
            </a:r>
            <a:endParaRPr lang="ru-RU" sz="2200" b="1"/>
          </a:p>
        </p:txBody>
      </p:sp>
      <p:pic>
        <p:nvPicPr>
          <p:cNvPr id="18439" name="Picture 7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260350" y="4016375"/>
            <a:ext cx="2973388" cy="2771775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40" name="Прямоугольник 10"/>
          <p:cNvSpPr>
            <a:spLocks noChangeArrowheads="1"/>
          </p:cNvSpPr>
          <p:nvPr/>
        </p:nvSpPr>
        <p:spPr bwMode="auto">
          <a:xfrm>
            <a:off x="5813425" y="2122488"/>
            <a:ext cx="3005138" cy="422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en-US" sz="2200" b="1" i="1"/>
              <a:t>26 </a:t>
            </a:r>
            <a:r>
              <a:rPr lang="ru-RU" sz="2200" b="1" i="1"/>
              <a:t>Апреля</a:t>
            </a:r>
            <a:r>
              <a:rPr lang="en-US" sz="2200" b="1" i="1"/>
              <a:t> 2010</a:t>
            </a:r>
            <a:endParaRPr lang="ru-RU" sz="2200" b="1"/>
          </a:p>
        </p:txBody>
      </p:sp>
      <p:sp>
        <p:nvSpPr>
          <p:cNvPr id="18441" name="Rectangle 9"/>
          <p:cNvSpPr>
            <a:spLocks noChangeArrowheads="1"/>
          </p:cNvSpPr>
          <p:nvPr/>
        </p:nvSpPr>
        <p:spPr bwMode="auto">
          <a:xfrm>
            <a:off x="0" y="-180975"/>
            <a:ext cx="168275" cy="361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82945" tIns="41473" rIns="82945" bIns="41473" anchor="ctr">
            <a:spAutoFit/>
          </a:bodyPr>
          <a:lstStyle/>
          <a:p>
            <a:endParaRPr lang="en-US"/>
          </a:p>
        </p:txBody>
      </p:sp>
      <p:graphicFrame>
        <p:nvGraphicFramePr>
          <p:cNvPr id="18442" name="Объект 6"/>
          <p:cNvGraphicFramePr>
            <a:graphicFrameLocks noChangeAspect="1"/>
          </p:cNvGraphicFramePr>
          <p:nvPr/>
        </p:nvGraphicFramePr>
        <p:xfrm>
          <a:off x="198678" y="4038601"/>
          <a:ext cx="3077921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21" name="MathType 6.0 Equation" r:id="rId7" imgW="568097" imgH="113619" progId="Equation.DSMT4">
                  <p:embed/>
                </p:oleObj>
              </mc:Choice>
              <mc:Fallback>
                <p:oleObj name="MathType 6.0 Equation" r:id="rId7" imgW="568097" imgH="113619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8678" y="4038601"/>
                        <a:ext cx="3077921" cy="609600"/>
                      </a:xfrm>
                      <a:prstGeom prst="rect">
                        <a:avLst/>
                      </a:prstGeom>
                      <a:solidFill>
                        <a:srgbClr val="66CCFF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Внутренние волны (ВВ)</a:t>
            </a:r>
            <a:endParaRPr lang="ru-RU" dirty="0"/>
          </a:p>
        </p:txBody>
      </p:sp>
      <p:sp>
        <p:nvSpPr>
          <p:cNvPr id="16387" name="Прямоугольник 3"/>
          <p:cNvSpPr>
            <a:spLocks noChangeArrowheads="1"/>
          </p:cNvSpPr>
          <p:nvPr/>
        </p:nvSpPr>
        <p:spPr bwMode="auto">
          <a:xfrm>
            <a:off x="391681" y="1752600"/>
            <a:ext cx="8752320" cy="5262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sz="2700" dirty="0" smtClean="0"/>
              <a:t>Далее, </a:t>
            </a:r>
            <a:r>
              <a:rPr lang="ru-RU" sz="2700" dirty="0"/>
              <a:t>разработанный алгоритм применяется к спутниковым оптическим изображениям внутренних волн (ВВ),  </a:t>
            </a:r>
            <a:r>
              <a:rPr lang="ru-RU" sz="2700" dirty="0" smtClean="0"/>
              <a:t>- </a:t>
            </a:r>
            <a:r>
              <a:rPr lang="ru-RU" sz="2700" dirty="0"/>
              <a:t>как простейшем типе течений</a:t>
            </a:r>
            <a:endParaRPr lang="ru-RU" sz="2700" dirty="0" smtClean="0"/>
          </a:p>
          <a:p>
            <a:endParaRPr lang="en-US" sz="2700" dirty="0" smtClean="0"/>
          </a:p>
          <a:p>
            <a:r>
              <a:rPr lang="ru-RU" sz="2700" dirty="0" smtClean="0"/>
              <a:t>В </a:t>
            </a:r>
            <a:r>
              <a:rPr lang="ru-RU" sz="2700" dirty="0"/>
              <a:t>качестве примера выбран район западно-экваториальной Атлантики, напротив устья реки </a:t>
            </a:r>
            <a:r>
              <a:rPr lang="ru-RU" sz="2700" dirty="0" smtClean="0"/>
              <a:t>Амазонки</a:t>
            </a:r>
          </a:p>
          <a:p>
            <a:endParaRPr lang="ru-RU" sz="2700" dirty="0"/>
          </a:p>
          <a:p>
            <a:r>
              <a:rPr lang="ru-RU" sz="2700" dirty="0" smtClean="0"/>
              <a:t>область </a:t>
            </a:r>
            <a:r>
              <a:rPr lang="ru-RU" sz="2700" dirty="0"/>
              <a:t>регулярного возникновения интенсивных ВВ, формируемых полусуточными приливными волнами (см. например, [</a:t>
            </a:r>
            <a:r>
              <a:rPr lang="ru-RU" sz="2700" dirty="0" err="1"/>
              <a:t>Ivanov</a:t>
            </a:r>
            <a:r>
              <a:rPr lang="ru-RU" sz="2700" dirty="0"/>
              <a:t>, </a:t>
            </a:r>
            <a:r>
              <a:rPr lang="ru-RU" sz="2700" dirty="0" err="1"/>
              <a:t>Pelinovsky</a:t>
            </a:r>
            <a:r>
              <a:rPr lang="ru-RU" sz="2700" dirty="0"/>
              <a:t>, </a:t>
            </a:r>
            <a:r>
              <a:rPr lang="ru-RU" sz="2700" dirty="0" err="1"/>
              <a:t>Talipova</a:t>
            </a:r>
            <a:r>
              <a:rPr lang="ru-RU" sz="2700" dirty="0"/>
              <a:t>, </a:t>
            </a:r>
            <a:r>
              <a:rPr lang="ru-RU" sz="2700" dirty="0" smtClean="0"/>
              <a:t>1993, </a:t>
            </a:r>
            <a:r>
              <a:rPr lang="en-US" sz="2700" dirty="0" smtClean="0"/>
              <a:t>Burdyugov </a:t>
            </a:r>
            <a:r>
              <a:rPr lang="en-US" sz="2700" dirty="0"/>
              <a:t>et al., 1986; </a:t>
            </a:r>
            <a:r>
              <a:rPr lang="en-US" sz="2700" dirty="0" err="1"/>
              <a:t>Ivanov</a:t>
            </a:r>
            <a:r>
              <a:rPr lang="en-US" sz="2700" dirty="0"/>
              <a:t> et al., </a:t>
            </a:r>
            <a:r>
              <a:rPr lang="en-US" sz="2700" dirty="0" smtClean="0"/>
              <a:t>1993]).</a:t>
            </a:r>
            <a:endParaRPr lang="en-US" sz="2700" dirty="0"/>
          </a:p>
        </p:txBody>
      </p:sp>
    </p:spTree>
    <p:extLst>
      <p:ext uri="{BB962C8B-B14F-4D97-AF65-F5344CB8AC3E}">
        <p14:creationId xmlns:p14="http://schemas.microsoft.com/office/powerpoint/2010/main" val="3247780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98281"/>
            <a:ext cx="5551200" cy="6642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B8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" name="Picture 81" descr="D:\Documents\АСПИРАНТУРА\NIERSC\Presentations Papers\Bergen Workshop Dec 2009\figures\Amazon_InternalWaves_2009264.1620\MYD02QKM.A2009264.1620-Variations MSS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46441"/>
            <a:ext cx="5551200" cy="671328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5551200" y="273961"/>
            <a:ext cx="3287999" cy="114336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Контрасты СКН</a:t>
            </a:r>
            <a:endParaRPr lang="ru-RU" dirty="0"/>
          </a:p>
        </p:txBody>
      </p:sp>
      <p:sp>
        <p:nvSpPr>
          <p:cNvPr id="17413" name="Прямоугольник 2"/>
          <p:cNvSpPr>
            <a:spLocks noChangeArrowheads="1"/>
          </p:cNvSpPr>
          <p:nvPr/>
        </p:nvSpPr>
        <p:spPr bwMode="auto">
          <a:xfrm>
            <a:off x="6096000" y="5672321"/>
            <a:ext cx="2743199" cy="8461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r>
              <a:rPr lang="en-US" sz="1633" b="1" dirty="0" smtClean="0"/>
              <a:t>MODIS/Aqua</a:t>
            </a:r>
            <a:r>
              <a:rPr lang="ru-RU" sz="1633" b="1" dirty="0" smtClean="0"/>
              <a:t> </a:t>
            </a:r>
            <a:r>
              <a:rPr lang="en-US" sz="1633" b="1" dirty="0" smtClean="0"/>
              <a:t>RGB </a:t>
            </a:r>
            <a:r>
              <a:rPr lang="ru-RU" sz="1633" b="1" dirty="0" smtClean="0"/>
              <a:t>композит</a:t>
            </a:r>
            <a:endParaRPr lang="en-US" sz="1633" b="1" dirty="0"/>
          </a:p>
          <a:p>
            <a:r>
              <a:rPr lang="ru-RU" sz="1633" b="1" dirty="0" smtClean="0"/>
              <a:t>Район устья Амазонки</a:t>
            </a:r>
            <a:endParaRPr lang="en-US" sz="1633" b="1" dirty="0"/>
          </a:p>
          <a:p>
            <a:r>
              <a:rPr lang="ru-RU" sz="1633" b="1" dirty="0" smtClean="0"/>
              <a:t>26 Апреля</a:t>
            </a:r>
            <a:r>
              <a:rPr lang="en-US" sz="1633" b="1" dirty="0" smtClean="0"/>
              <a:t>, </a:t>
            </a:r>
            <a:r>
              <a:rPr lang="en-US" sz="1633" b="1" dirty="0"/>
              <a:t>2009, 16:20.</a:t>
            </a:r>
            <a:endParaRPr lang="ru-RU" sz="1633" b="1" dirty="0"/>
          </a:p>
        </p:txBody>
      </p:sp>
      <p:pic>
        <p:nvPicPr>
          <p:cNvPr id="17414" name="Picture 80" descr="D:\MODIS_files\amazon\MYBRGB.A2009264.1620.005.2009265193016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9041" y="1404361"/>
            <a:ext cx="3494880" cy="42350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5" name="Oval 2"/>
          <p:cNvSpPr>
            <a:spLocks noChangeArrowheads="1"/>
          </p:cNvSpPr>
          <p:nvPr/>
        </p:nvSpPr>
        <p:spPr bwMode="auto">
          <a:xfrm flipH="1">
            <a:off x="6675841" y="2765161"/>
            <a:ext cx="712800" cy="972000"/>
          </a:xfrm>
          <a:prstGeom prst="ellipse">
            <a:avLst/>
          </a:prstGeom>
          <a:noFill/>
          <a:ln w="38160">
            <a:solidFill>
              <a:srgbClr val="FF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75238" tIns="37620" rIns="75238" bIns="37620" anchor="ctr"/>
          <a:lstStyle/>
          <a:p>
            <a:endParaRPr lang="ru-RU" sz="1633">
              <a:latin typeface="Lucida Sans Unicode" panose="020B0602030504020204" pitchFamily="34" charset="0"/>
            </a:endParaRPr>
          </a:p>
        </p:txBody>
      </p:sp>
      <p:cxnSp>
        <p:nvCxnSpPr>
          <p:cNvPr id="7" name="Прямая со стрелкой 6"/>
          <p:cNvCxnSpPr>
            <a:stCxn id="17415" idx="6"/>
          </p:cNvCxnSpPr>
          <p:nvPr/>
        </p:nvCxnSpPr>
        <p:spPr bwMode="auto">
          <a:xfrm flipH="1">
            <a:off x="4507201" y="3250441"/>
            <a:ext cx="2168640" cy="178560"/>
          </a:xfrm>
          <a:prstGeom prst="straightConnector1">
            <a:avLst/>
          </a:prstGeom>
          <a:solidFill>
            <a:srgbClr val="00B8FF"/>
          </a:solidFill>
          <a:ln w="76200" cap="flat" cmpd="sng" algn="ctr">
            <a:solidFill>
              <a:srgbClr val="00B0F0"/>
            </a:solidFill>
            <a:prstDash val="solid"/>
            <a:round/>
            <a:headEnd type="none" w="med" len="med"/>
            <a:tailEnd type="arrow"/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</p:cxnSp>
    </p:spTree>
    <p:extLst>
      <p:ext uri="{BB962C8B-B14F-4D97-AF65-F5344CB8AC3E}">
        <p14:creationId xmlns:p14="http://schemas.microsoft.com/office/powerpoint/2010/main" val="14011139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5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82" descr="D:\Documents\АСПИРАНТУРА\NIERSC\Presentations Papers\Bergen Workshop Dec 2009\figures\Amazon_InternalWaves_2009264.1620\MYD021KM.A2009264.1620-Cropped transec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200" y="361"/>
            <a:ext cx="8974080" cy="669456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3886200" y="4637161"/>
            <a:ext cx="3886920" cy="114336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ru-RU" dirty="0" smtClean="0"/>
              <a:t>Контрасты СКН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061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0"/>
            <a:ext cx="8229600" cy="125272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ru-RU" dirty="0"/>
              <a:t>Профиль вариаций </a:t>
            </a:r>
            <a:r>
              <a:rPr lang="ru-RU" dirty="0" smtClean="0"/>
              <a:t>СКН</a:t>
            </a:r>
            <a:endParaRPr lang="ru-RU" dirty="0"/>
          </a:p>
        </p:txBody>
      </p:sp>
      <p:pic>
        <p:nvPicPr>
          <p:cNvPr id="19459" name="Picture 83"/>
          <p:cNvPicPr>
            <a:picLocks noChangeAspect="1" noChangeArrowheads="1"/>
          </p:cNvPicPr>
          <p:nvPr/>
        </p:nvPicPr>
        <p:blipFill>
          <a:blip r:embed="rId3">
            <a:lum bright="-10000" contrast="2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66800"/>
            <a:ext cx="9125280" cy="3853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0" name="Прямоугольник 4"/>
          <p:cNvSpPr>
            <a:spLocks noChangeArrowheads="1"/>
          </p:cNvSpPr>
          <p:nvPr/>
        </p:nvSpPr>
        <p:spPr bwMode="auto">
          <a:xfrm>
            <a:off x="-44639" y="4800600"/>
            <a:ext cx="9156960" cy="230832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ru-RU" dirty="0"/>
              <a:t>Профиль контрастов СКН (сплошная линия) вдоль сечения A-B. </a:t>
            </a:r>
            <a:endParaRPr lang="ru-RU" dirty="0" smtClean="0"/>
          </a:p>
          <a:p>
            <a:r>
              <a:rPr lang="ru-RU" dirty="0"/>
              <a:t>П</a:t>
            </a:r>
            <a:r>
              <a:rPr lang="ru-RU" dirty="0" smtClean="0"/>
              <a:t>унктирная </a:t>
            </a:r>
            <a:r>
              <a:rPr lang="ru-RU" dirty="0"/>
              <a:t>линия показывает результаты модельных </a:t>
            </a:r>
            <a:r>
              <a:rPr lang="ru-RU" dirty="0" smtClean="0"/>
              <a:t>расчетов.</a:t>
            </a:r>
          </a:p>
          <a:p>
            <a:r>
              <a:rPr lang="ru-RU" dirty="0" smtClean="0"/>
              <a:t>Восстановленные </a:t>
            </a:r>
            <a:r>
              <a:rPr lang="ru-RU" dirty="0"/>
              <a:t>смещения термоклина во внутренних волнах (жирная линия) и скорость течения на поверхности, вызванное ВВ (тонкая линия</a:t>
            </a:r>
            <a:r>
              <a:rPr lang="ru-RU" dirty="0" smtClean="0"/>
              <a:t>).</a:t>
            </a:r>
          </a:p>
          <a:p>
            <a:r>
              <a:rPr lang="ru-RU" dirty="0" smtClean="0"/>
              <a:t>Модельные </a:t>
            </a:r>
            <a:r>
              <a:rPr lang="ru-RU" dirty="0"/>
              <a:t>контрастов согласуется с измеренными вариациями СКН</a:t>
            </a:r>
            <a:r>
              <a:rPr lang="ru-RU" dirty="0" smtClean="0"/>
              <a:t>, в результате чего можно заключить, что наблюдаемые </a:t>
            </a:r>
            <a:r>
              <a:rPr lang="ru-RU" b="1" dirty="0"/>
              <a:t>модуляции СКН </a:t>
            </a:r>
            <a:r>
              <a:rPr lang="ru-RU" dirty="0"/>
              <a:t>в действительности </a:t>
            </a:r>
            <a:r>
              <a:rPr lang="ru-RU" b="1" dirty="0"/>
              <a:t>определяются конвергенцией и дивергенцией течений</a:t>
            </a:r>
            <a:r>
              <a:rPr lang="ru-RU" dirty="0"/>
              <a:t>, индуцируемой ВВ на поверхности. </a:t>
            </a:r>
            <a:endParaRPr lang="en-US" dirty="0"/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4209042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1" y="2209800"/>
            <a:ext cx="7899400" cy="3916363"/>
          </a:xfrm>
        </p:spPr>
        <p:txBody>
          <a:bodyPr>
            <a:normAutofit/>
          </a:bodyPr>
          <a:lstStyle/>
          <a:p>
            <a:r>
              <a:rPr lang="ru-RU" dirty="0">
                <a:solidFill>
                  <a:schemeClr val="tx1"/>
                </a:solidFill>
              </a:rPr>
              <a:t>Предложен синергетический подход для идентификации, восстановления и </a:t>
            </a:r>
            <a:r>
              <a:rPr lang="ru-RU" dirty="0" smtClean="0">
                <a:solidFill>
                  <a:schemeClr val="tx1"/>
                </a:solidFill>
              </a:rPr>
              <a:t>анализа </a:t>
            </a:r>
            <a:r>
              <a:rPr lang="ru-RU" dirty="0">
                <a:solidFill>
                  <a:schemeClr val="tx1"/>
                </a:solidFill>
              </a:rPr>
              <a:t>параметров поверхностных проявлений мезо-масштабных океанических </a:t>
            </a:r>
            <a:r>
              <a:rPr lang="ru-RU" dirty="0" smtClean="0">
                <a:solidFill>
                  <a:schemeClr val="tx1"/>
                </a:solidFill>
              </a:rPr>
              <a:t>течений </a:t>
            </a:r>
            <a:r>
              <a:rPr lang="ru-RU" dirty="0">
                <a:solidFill>
                  <a:schemeClr val="tx1"/>
                </a:solidFill>
              </a:rPr>
              <a:t>по оптическим и радиолокационным изображениям, получаемым из космоса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r>
              <a:rPr lang="ru-RU" dirty="0" smtClean="0">
                <a:solidFill>
                  <a:schemeClr val="tx1"/>
                </a:solidFill>
              </a:rPr>
              <a:t>Рассмотрим пример района </a:t>
            </a:r>
            <a:r>
              <a:rPr lang="ru-RU" dirty="0">
                <a:solidFill>
                  <a:schemeClr val="tx1"/>
                </a:solidFill>
              </a:rPr>
              <a:t>течения мыса Игольный, характеризующийся интенсивной мезомасштабной динамикой, отчетливо наблюдаемой на спутниковых изображениях.</a:t>
            </a:r>
          </a:p>
          <a:p>
            <a:endParaRPr lang="en-US" dirty="0">
              <a:solidFill>
                <a:schemeClr val="tx1"/>
              </a:solidFill>
            </a:endParaRP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ru-RU" dirty="0" smtClean="0"/>
              <a:t>Мезомасштабная динамика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743337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10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2322" y="2286000"/>
            <a:ext cx="8379357" cy="4191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 smtClean="0"/>
              <a:t>Маска «засвеченных» солнечным бликом данны</a:t>
            </a:r>
            <a:r>
              <a:rPr lang="en-US" b="1" dirty="0" smtClean="0"/>
              <a:t>х</a:t>
            </a:r>
            <a:r>
              <a:rPr lang="ru-RU" b="1" dirty="0" smtClean="0"/>
              <a:t> сканера MODIS</a:t>
            </a:r>
            <a:endParaRPr lang="en-US" b="1" dirty="0"/>
          </a:p>
        </p:txBody>
      </p:sp>
      <p:sp>
        <p:nvSpPr>
          <p:cNvPr id="2" name="Прямоугольник 1"/>
          <p:cNvSpPr/>
          <p:nvPr/>
        </p:nvSpPr>
        <p:spPr>
          <a:xfrm>
            <a:off x="382322" y="6107668"/>
            <a:ext cx="837935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000" dirty="0">
                <a:solidFill>
                  <a:schemeClr val="bg1"/>
                </a:solidFill>
              </a:rPr>
              <a:t>«Глобальная» маска блика от 21 Марта 2004 года для MODIS/</a:t>
            </a:r>
            <a:r>
              <a:rPr lang="ru-RU" sz="2000" dirty="0" err="1">
                <a:solidFill>
                  <a:schemeClr val="bg1"/>
                </a:solidFill>
              </a:rPr>
              <a:t>Aqua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1"/>
          <p:cNvSpPr>
            <a:spLocks noChangeArrowheads="1"/>
          </p:cNvSpPr>
          <p:nvPr/>
        </p:nvSpPr>
        <p:spPr bwMode="auto">
          <a:xfrm>
            <a:off x="592603" y="188661"/>
            <a:ext cx="7766312" cy="53200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 anchor="ctr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900" b="1" dirty="0" smtClean="0">
                <a:solidFill>
                  <a:srgbClr val="FFFFFF"/>
                </a:solidFill>
              </a:rPr>
              <a:t>Какова природа проявления </a:t>
            </a:r>
            <a:r>
              <a:rPr lang="ru-RU" sz="2900" b="1" dirty="0">
                <a:solidFill>
                  <a:srgbClr val="FFFFFF"/>
                </a:solidFill>
              </a:rPr>
              <a:t>РСА </a:t>
            </a:r>
            <a:r>
              <a:rPr lang="ru-RU" sz="2900" b="1" dirty="0" smtClean="0">
                <a:solidFill>
                  <a:srgbClr val="FFFFFF"/>
                </a:solidFill>
              </a:rPr>
              <a:t>контрастов?</a:t>
            </a:r>
            <a:endParaRPr lang="ru-RU" sz="2900" b="1" dirty="0">
              <a:solidFill>
                <a:srgbClr val="FFFFFF"/>
              </a:solidFill>
            </a:endParaRPr>
          </a:p>
        </p:txBody>
      </p:sp>
      <p:pic>
        <p:nvPicPr>
          <p:cNvPr id="15363" name="Picture 2"/>
          <p:cNvPicPr>
            <a:picLocks noChangeAspect="1" noChangeArrowheads="1"/>
          </p:cNvPicPr>
          <p:nvPr/>
        </p:nvPicPr>
        <p:blipFill>
          <a:blip r:embed="rId3">
            <a:lum contrast="40000"/>
          </a:blip>
          <a:srcRect/>
          <a:stretch>
            <a:fillRect/>
          </a:stretch>
        </p:blipFill>
        <p:spPr bwMode="auto">
          <a:xfrm>
            <a:off x="1850401" y="771921"/>
            <a:ext cx="5054400" cy="50549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5364" name="TextBox 7"/>
          <p:cNvSpPr txBox="1">
            <a:spLocks noChangeArrowheads="1"/>
          </p:cNvSpPr>
          <p:nvPr/>
        </p:nvSpPr>
        <p:spPr bwMode="auto">
          <a:xfrm>
            <a:off x="295200" y="5891659"/>
            <a:ext cx="8788460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dirty="0"/>
              <a:t>Очевидна связь РСА контрастов  с особенностями мезо-масштабной изменчивости</a:t>
            </a:r>
          </a:p>
          <a:p>
            <a:r>
              <a:rPr lang="ru-RU" dirty="0"/>
              <a:t>Связаны ли эти РСА контрасты с течениями и какие их особенности они отображают?</a:t>
            </a:r>
          </a:p>
        </p:txBody>
      </p:sp>
    </p:spTree>
    <p:extLst>
      <p:ext uri="{BB962C8B-B14F-4D97-AF65-F5344CB8AC3E}">
        <p14:creationId xmlns:p14="http://schemas.microsoft.com/office/powerpoint/2010/main" val="96936665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"/>
          <p:cNvSpPr>
            <a:spLocks noChangeArrowheads="1"/>
          </p:cNvSpPr>
          <p:nvPr/>
        </p:nvSpPr>
        <p:spPr bwMode="auto">
          <a:xfrm>
            <a:off x="129600" y="5351602"/>
            <a:ext cx="8848800" cy="147072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(слева) поле ветра, полученное по изображению ASAR WS, с использованием алгоритма </a:t>
            </a:r>
            <a:r>
              <a:rPr lang="en-US" dirty="0">
                <a:solidFill>
                  <a:srgbClr val="FFFFFF"/>
                </a:solidFill>
              </a:rPr>
              <a:t>CMOD</a:t>
            </a:r>
            <a:r>
              <a:rPr lang="ru-RU" dirty="0">
                <a:solidFill>
                  <a:srgbClr val="FFFFFF"/>
                </a:solidFill>
              </a:rPr>
              <a:t>4, отражает особенности проявления океанического течения.</a:t>
            </a:r>
          </a:p>
          <a:p>
            <a:pPr algn="just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  <a:tab pos="8536446" algn="l"/>
              </a:tabLst>
            </a:pPr>
            <a:r>
              <a:rPr lang="ru-RU" dirty="0">
                <a:solidFill>
                  <a:srgbClr val="FFFFFF"/>
                </a:solidFill>
              </a:rPr>
              <a:t>(справа) поле поверхностной температуры океана (ТПО), полученное по данным </a:t>
            </a:r>
            <a:r>
              <a:rPr lang="en-US" dirty="0">
                <a:solidFill>
                  <a:srgbClr val="FFFFFF"/>
                </a:solidFill>
              </a:rPr>
              <a:t>MODIS</a:t>
            </a:r>
            <a:r>
              <a:rPr lang="ru-RU" dirty="0">
                <a:solidFill>
                  <a:srgbClr val="FFFFFF"/>
                </a:solidFill>
              </a:rPr>
              <a:t>, демонстрирует основное течение мыса Игольного и разнообразие мезо- и крупномасштабных особенностей на поверхности. </a:t>
            </a:r>
          </a:p>
        </p:txBody>
      </p:sp>
      <p:pic>
        <p:nvPicPr>
          <p:cNvPr id="14340" name="Picture 3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222879" y="1676400"/>
            <a:ext cx="4361139" cy="4495800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4341" name="Picture 4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660959" y="1676400"/>
            <a:ext cx="4330641" cy="4495800"/>
          </a:xfrm>
          <a:prstGeom prst="rect">
            <a:avLst/>
          </a:prstGeom>
          <a:solidFill>
            <a:srgbClr val="FFFFFF"/>
          </a:solidFill>
          <a:ln w="9525">
            <a:noFill/>
            <a:round/>
            <a:headEnd/>
            <a:tailEnd/>
          </a:ln>
        </p:spPr>
      </p:pic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457200" y="499872"/>
            <a:ext cx="8229600" cy="1252728"/>
          </a:xfrm>
        </p:spPr>
        <p:txBody>
          <a:bodyPr>
            <a:noAutofit/>
          </a:bodyPr>
          <a:lstStyle/>
          <a:p>
            <a:r>
              <a:rPr lang="ru-RU" sz="2400" dirty="0" smtClean="0"/>
              <a:t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</a:t>
            </a:r>
            <a:br>
              <a:rPr lang="ru-RU" sz="2400" dirty="0" smtClean="0"/>
            </a:br>
            <a:endParaRPr lang="en-US" sz="2400" dirty="0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295200" y="6172200"/>
            <a:ext cx="8788460" cy="6377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dirty="0"/>
              <a:t>Очевидна связь РСА контрастов  с особенностями мезо-масштабной изменчивости</a:t>
            </a:r>
          </a:p>
          <a:p>
            <a:r>
              <a:rPr lang="ru-RU" dirty="0"/>
              <a:t>Связаны ли эти РСА контрасты с течениями и какие их особенности они отображают?</a:t>
            </a: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0" name="TextBox 5"/>
          <p:cNvSpPr txBox="1">
            <a:spLocks noChangeArrowheads="1"/>
          </p:cNvSpPr>
          <p:nvPr/>
        </p:nvSpPr>
        <p:spPr bwMode="auto">
          <a:xfrm>
            <a:off x="243600" y="2025793"/>
            <a:ext cx="8671800" cy="35308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pPr>
              <a:lnSpc>
                <a:spcPct val="100000"/>
              </a:lnSpc>
            </a:pPr>
            <a:r>
              <a:rPr lang="ru-RU" sz="2400" b="1" dirty="0" smtClean="0"/>
              <a:t>Поле течений представляется в виде суммы:</a:t>
            </a:r>
          </a:p>
          <a:p>
            <a:pPr>
              <a:lnSpc>
                <a:spcPct val="100000"/>
              </a:lnSpc>
            </a:pPr>
            <a:endParaRPr lang="ru-RU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квазигеострофического течения (КГТ)</a:t>
            </a:r>
            <a:endParaRPr lang="en-US" sz="2400" b="1" dirty="0" smtClean="0"/>
          </a:p>
          <a:p>
            <a:pPr>
              <a:lnSpc>
                <a:spcPct val="100000"/>
              </a:lnSpc>
            </a:pPr>
            <a:endParaRPr lang="en-US" sz="2400" b="1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экмановского дрейфового течения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(генерируемого однородным ветровым полем)</a:t>
            </a:r>
            <a:endParaRPr lang="en-US" sz="2000" dirty="0" smtClean="0"/>
          </a:p>
          <a:p>
            <a:pPr>
              <a:lnSpc>
                <a:spcPct val="100000"/>
              </a:lnSpc>
            </a:pPr>
            <a:endParaRPr lang="ru-RU" sz="2000" dirty="0" smtClean="0"/>
          </a:p>
          <a:p>
            <a:pPr>
              <a:lnSpc>
                <a:spcPct val="100000"/>
              </a:lnSpc>
            </a:pPr>
            <a:r>
              <a:rPr lang="ru-RU" sz="2400" b="1" dirty="0" smtClean="0"/>
              <a:t>И вторичной агеострофической циркуляции (</a:t>
            </a:r>
            <a:r>
              <a:rPr lang="en-US" sz="2400" b="1" dirty="0" smtClean="0"/>
              <a:t>ВА</a:t>
            </a:r>
            <a:r>
              <a:rPr lang="ru-RU" sz="2400" b="1" dirty="0" smtClean="0"/>
              <a:t>Ц)</a:t>
            </a:r>
            <a:r>
              <a:rPr lang="en-US" sz="2400" b="1" dirty="0" smtClean="0"/>
              <a:t> </a:t>
            </a:r>
            <a:r>
              <a:rPr lang="ru-RU" sz="2400" b="1" dirty="0" smtClean="0"/>
              <a:t>     </a:t>
            </a:r>
          </a:p>
          <a:p>
            <a:pPr>
              <a:lnSpc>
                <a:spcPct val="100000"/>
              </a:lnSpc>
            </a:pPr>
            <a:r>
              <a:rPr lang="ru-RU" sz="2000" dirty="0" smtClean="0"/>
              <a:t>(возникающей в результате взаимодействия Экмановского течения с КГТ и адиабатического перемешивания в Экмановском слое)</a:t>
            </a:r>
            <a:endParaRPr lang="ru-RU" sz="2000" dirty="0"/>
          </a:p>
        </p:txBody>
      </p:sp>
      <p:graphicFrame>
        <p:nvGraphicFramePr>
          <p:cNvPr id="1026" name="Object 35"/>
          <p:cNvGraphicFramePr>
            <a:graphicFrameLocks noChangeAspect="1"/>
          </p:cNvGraphicFramePr>
          <p:nvPr/>
        </p:nvGraphicFramePr>
        <p:xfrm>
          <a:off x="7391400" y="2667000"/>
          <a:ext cx="533400" cy="53345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98" name="Equation" r:id="rId3" imgW="164885" imgH="164885" progId="Equation.DSMT4">
                  <p:embed/>
                </p:oleObj>
              </mc:Choice>
              <mc:Fallback>
                <p:oleObj name="Equation" r:id="rId3" imgW="164885" imgH="164885" progId="Equation.DSMT4">
                  <p:embed/>
                  <p:pic>
                    <p:nvPicPr>
                      <p:cNvPr id="0" name="Picture 1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2667000"/>
                        <a:ext cx="533400" cy="53345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7" name="Object 37"/>
          <p:cNvGraphicFramePr>
            <a:graphicFrameLocks noChangeAspect="1"/>
          </p:cNvGraphicFramePr>
          <p:nvPr/>
        </p:nvGraphicFramePr>
        <p:xfrm>
          <a:off x="2970720" y="5715000"/>
          <a:ext cx="3202560" cy="653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599" name="Equation" r:id="rId5" imgW="575059" imgH="119493" progId="Equation.DSMT4">
                  <p:embed/>
                </p:oleObj>
              </mc:Choice>
              <mc:Fallback>
                <p:oleObj name="Equation" r:id="rId5" imgW="575059" imgH="119493" progId="Equation.DSMT4">
                  <p:embed/>
                  <p:pic>
                    <p:nvPicPr>
                      <p:cNvPr id="0" name="Picture 1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0720" y="5715000"/>
                        <a:ext cx="3202560" cy="653829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8" name="Object 39"/>
          <p:cNvGraphicFramePr>
            <a:graphicFrameLocks noChangeAspect="1"/>
          </p:cNvGraphicFramePr>
          <p:nvPr/>
        </p:nvGraphicFramePr>
        <p:xfrm>
          <a:off x="7391400" y="3447896"/>
          <a:ext cx="533400" cy="59070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0" name="Equation" r:id="rId7" imgW="177569" imgH="202936" progId="Equation.DSMT4">
                  <p:embed/>
                </p:oleObj>
              </mc:Choice>
              <mc:Fallback>
                <p:oleObj name="Equation" r:id="rId7" imgW="177569" imgH="202936" progId="Equation.DSMT4">
                  <p:embed/>
                  <p:pic>
                    <p:nvPicPr>
                      <p:cNvPr id="0" name="Picture 1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3447896"/>
                        <a:ext cx="533400" cy="590704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29" name="Object 41"/>
          <p:cNvGraphicFramePr>
            <a:graphicFrameLocks noChangeAspect="1"/>
          </p:cNvGraphicFramePr>
          <p:nvPr/>
        </p:nvGraphicFramePr>
        <p:xfrm>
          <a:off x="7393831" y="4321285"/>
          <a:ext cx="528539" cy="5555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5601" name="Equation" r:id="rId9" imgW="190417" imgH="203112" progId="Equation.DSMT4">
                  <p:embed/>
                </p:oleObj>
              </mc:Choice>
              <mc:Fallback>
                <p:oleObj name="Equation" r:id="rId9" imgW="190417" imgH="203112" progId="Equation.DSMT4">
                  <p:embed/>
                  <p:pic>
                    <p:nvPicPr>
                      <p:cNvPr id="0" name="Picture 1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3831" y="4321285"/>
                        <a:ext cx="528539" cy="5555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81000" y="304800"/>
            <a:ext cx="82296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Для исследования природы РСА контрастов необходима информация о поле течений.</a:t>
            </a:r>
            <a:r>
              <a:rPr lang="en-US" sz="3200" dirty="0" smtClean="0"/>
              <a:t/>
            </a:r>
            <a:br>
              <a:rPr lang="en-US" sz="3200" dirty="0" smtClean="0"/>
            </a:br>
            <a:r>
              <a:rPr lang="ru-RU" sz="2400" b="1" dirty="0" smtClean="0"/>
              <a:t>Восстановление течений по полям ТПО </a:t>
            </a:r>
            <a:endParaRPr lang="en-US" sz="24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6" name="TextBox 5"/>
          <p:cNvSpPr txBox="1">
            <a:spLocks noChangeArrowheads="1"/>
          </p:cNvSpPr>
          <p:nvPr/>
        </p:nvSpPr>
        <p:spPr bwMode="auto">
          <a:xfrm>
            <a:off x="197280" y="1031149"/>
            <a:ext cx="8749440" cy="20535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Поле квазигеострофического течения (КГТ)</a:t>
            </a:r>
            <a:br>
              <a:rPr lang="ru-RU" sz="2200" b="1" dirty="0"/>
            </a:br>
            <a:r>
              <a:rPr lang="en-US" sz="2200" dirty="0" err="1" smtClean="0"/>
              <a:t>Isern-Fontanet</a:t>
            </a:r>
            <a:r>
              <a:rPr lang="en-US" sz="2200" dirty="0" smtClean="0"/>
              <a:t> </a:t>
            </a:r>
            <a:r>
              <a:rPr lang="en-US" sz="2200" dirty="0"/>
              <a:t>et al., 2008 </a:t>
            </a:r>
            <a:r>
              <a:rPr lang="ru-RU" sz="2200" dirty="0"/>
              <a:t> предложили подход для восстановления полей компонент скоростей течения по изображению ТПО на масштабах 30 - 300 км</a:t>
            </a:r>
          </a:p>
          <a:p>
            <a:endParaRPr lang="ru-RU" b="1" dirty="0"/>
          </a:p>
          <a:p>
            <a:r>
              <a:rPr lang="ru-RU" sz="2200" b="1" dirty="0"/>
              <a:t>Связь функции тока КГТ и ТПО в Фурье пространстве:</a:t>
            </a:r>
          </a:p>
        </p:txBody>
      </p:sp>
      <p:grpSp>
        <p:nvGrpSpPr>
          <p:cNvPr id="2" name="Группа 46"/>
          <p:cNvGrpSpPr>
            <a:grpSpLocks/>
          </p:cNvGrpSpPr>
          <p:nvPr/>
        </p:nvGrpSpPr>
        <p:grpSpPr bwMode="auto">
          <a:xfrm>
            <a:off x="2574720" y="5049170"/>
            <a:ext cx="3994560" cy="1036909"/>
            <a:chOff x="5352798" y="4279911"/>
            <a:chExt cx="4402422" cy="1143000"/>
          </a:xfrm>
        </p:grpSpPr>
        <p:sp>
          <p:nvSpPr>
            <p:cNvPr id="2067" name="Прямоугольник 30"/>
            <p:cNvSpPr>
              <a:spLocks noChangeArrowheads="1"/>
            </p:cNvSpPr>
            <p:nvPr/>
          </p:nvSpPr>
          <p:spPr bwMode="auto">
            <a:xfrm rot="10800000">
              <a:off x="5352798" y="4279911"/>
              <a:ext cx="4402422" cy="1143000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4" name="Object 26"/>
            <p:cNvGraphicFramePr>
              <a:graphicFrameLocks noChangeAspect="1"/>
            </p:cNvGraphicFramePr>
            <p:nvPr/>
          </p:nvGraphicFramePr>
          <p:xfrm>
            <a:off x="5702197" y="4565661"/>
            <a:ext cx="3554549" cy="7858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697" name="Equation" r:id="rId3" imgW="1981200" imgH="431800" progId="Equation.DSMT4">
                    <p:embed/>
                  </p:oleObj>
                </mc:Choice>
                <mc:Fallback>
                  <p:oleObj name="Equation" r:id="rId3" imgW="1981200" imgH="431800" progId="Equation.DSMT4">
                    <p:embed/>
                    <p:pic>
                      <p:nvPicPr>
                        <p:cNvPr id="0" name="Picture 13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702197" y="4565661"/>
                          <a:ext cx="3554549" cy="78581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8" name="Прямоугольник 26"/>
            <p:cNvSpPr>
              <a:spLocks noChangeArrowheads="1"/>
            </p:cNvSpPr>
            <p:nvPr/>
          </p:nvSpPr>
          <p:spPr bwMode="auto">
            <a:xfrm>
              <a:off x="5886990" y="4279911"/>
              <a:ext cx="2959537" cy="40712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/>
                <a:t>Завихренность поля КГТ</a:t>
              </a:r>
            </a:p>
          </p:txBody>
        </p:sp>
      </p:grpSp>
      <p:grpSp>
        <p:nvGrpSpPr>
          <p:cNvPr id="3" name="Группа 47"/>
          <p:cNvGrpSpPr>
            <a:grpSpLocks/>
          </p:cNvGrpSpPr>
          <p:nvPr/>
        </p:nvGrpSpPr>
        <p:grpSpPr bwMode="auto">
          <a:xfrm>
            <a:off x="2332800" y="3151051"/>
            <a:ext cx="4478400" cy="907295"/>
            <a:chOff x="142877" y="3708399"/>
            <a:chExt cx="4936614" cy="1000137"/>
          </a:xfrm>
        </p:grpSpPr>
        <p:sp>
          <p:nvSpPr>
            <p:cNvPr id="2065" name="Прямоугольник 30"/>
            <p:cNvSpPr>
              <a:spLocks noChangeArrowheads="1"/>
            </p:cNvSpPr>
            <p:nvPr/>
          </p:nvSpPr>
          <p:spPr bwMode="auto">
            <a:xfrm>
              <a:off x="142877" y="3708411"/>
              <a:ext cx="4930403" cy="1000125"/>
            </a:xfrm>
            <a:prstGeom prst="rect">
              <a:avLst/>
            </a:prstGeom>
            <a:solidFill>
              <a:schemeClr val="bg1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2053" name="Object 1"/>
            <p:cNvGraphicFramePr>
              <a:graphicFrameLocks noChangeAspect="1"/>
            </p:cNvGraphicFramePr>
            <p:nvPr/>
          </p:nvGraphicFramePr>
          <p:xfrm>
            <a:off x="229838" y="3922723"/>
            <a:ext cx="4849653" cy="78581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698" name="Equation" r:id="rId5" imgW="2705100" imgH="469900" progId="Equation.DSMT4">
                    <p:embed/>
                  </p:oleObj>
                </mc:Choice>
                <mc:Fallback>
                  <p:oleObj name="Equation" r:id="rId5" imgW="2705100" imgH="469900" progId="Equation.DSMT4">
                    <p:embed/>
                    <p:pic>
                      <p:nvPicPr>
                        <p:cNvPr id="0" name="Picture 13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9838" y="3922723"/>
                          <a:ext cx="4849653" cy="78581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6" name="Прямоугольник 35"/>
            <p:cNvSpPr>
              <a:spLocks noChangeArrowheads="1"/>
            </p:cNvSpPr>
            <p:nvPr/>
          </p:nvSpPr>
          <p:spPr bwMode="auto">
            <a:xfrm>
              <a:off x="1111222" y="3708399"/>
              <a:ext cx="2265669" cy="40712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функция тока КГТ </a:t>
              </a:r>
              <a:endParaRPr lang="ru-RU"/>
            </a:p>
          </p:txBody>
        </p:sp>
      </p:grpSp>
      <p:sp>
        <p:nvSpPr>
          <p:cNvPr id="2059" name="Rectangle 14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aphicFrame>
        <p:nvGraphicFramePr>
          <p:cNvPr id="2050" name="Object 13"/>
          <p:cNvGraphicFramePr>
            <a:graphicFrameLocks noChangeAspect="1"/>
          </p:cNvGraphicFramePr>
          <p:nvPr/>
        </p:nvGraphicFramePr>
        <p:xfrm>
          <a:off x="3150720" y="6215693"/>
          <a:ext cx="2842560" cy="3269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6699" name="Equation" r:id="rId7" imgW="645943" imgH="74057" progId="Equation.DSMT4">
                  <p:embed/>
                </p:oleObj>
              </mc:Choice>
              <mc:Fallback>
                <p:oleObj name="Equation" r:id="rId7" imgW="645943" imgH="74057" progId="Equation.DSMT4">
                  <p:embed/>
                  <p:pic>
                    <p:nvPicPr>
                      <p:cNvPr id="0" name="Picture 13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50720" y="6215693"/>
                        <a:ext cx="2842560" cy="326915"/>
                      </a:xfrm>
                      <a:prstGeom prst="rect">
                        <a:avLst/>
                      </a:prstGeom>
                      <a:solidFill>
                        <a:srgbClr val="FFFF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60" name="Rectangle 23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sp>
        <p:nvSpPr>
          <p:cNvPr id="2061" name="TextBox 5"/>
          <p:cNvSpPr txBox="1">
            <a:spLocks noChangeArrowheads="1"/>
          </p:cNvSpPr>
          <p:nvPr/>
        </p:nvSpPr>
        <p:spPr bwMode="auto">
          <a:xfrm>
            <a:off x="165601" y="4077069"/>
            <a:ext cx="8781120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200" b="1" dirty="0"/>
              <a:t>Таким образом, определив скорость КГТ через функцию тока,</a:t>
            </a:r>
          </a:p>
        </p:txBody>
      </p:sp>
      <p:sp>
        <p:nvSpPr>
          <p:cNvPr id="2062" name="Rectangle 25"/>
          <p:cNvSpPr>
            <a:spLocks noChangeArrowheads="1"/>
          </p:cNvSpPr>
          <p:nvPr/>
        </p:nvSpPr>
        <p:spPr bwMode="auto">
          <a:xfrm>
            <a:off x="0" y="0"/>
            <a:ext cx="167575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 anchor="ctr">
            <a:spAutoFit/>
          </a:bodyPr>
          <a:lstStyle/>
          <a:p>
            <a:endParaRPr lang="ru-RU"/>
          </a:p>
        </p:txBody>
      </p:sp>
      <p:grpSp>
        <p:nvGrpSpPr>
          <p:cNvPr id="4" name="Группа 56"/>
          <p:cNvGrpSpPr>
            <a:grpSpLocks/>
          </p:cNvGrpSpPr>
          <p:nvPr/>
        </p:nvGrpSpPr>
        <p:grpSpPr bwMode="auto">
          <a:xfrm>
            <a:off x="434881" y="4465911"/>
            <a:ext cx="8154720" cy="495794"/>
            <a:chOff x="478677" y="5280028"/>
            <a:chExt cx="8990791" cy="545736"/>
          </a:xfrm>
        </p:grpSpPr>
        <p:graphicFrame>
          <p:nvGraphicFramePr>
            <p:cNvPr id="2051" name="Object 22"/>
            <p:cNvGraphicFramePr>
              <a:graphicFrameLocks noChangeAspect="1"/>
            </p:cNvGraphicFramePr>
            <p:nvPr/>
          </p:nvGraphicFramePr>
          <p:xfrm>
            <a:off x="478677" y="5280028"/>
            <a:ext cx="1920875" cy="4683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00" name="Equation" r:id="rId9" imgW="617990" imgH="152762" progId="Equation.DSMT4">
                    <p:embed/>
                  </p:oleObj>
                </mc:Choice>
                <mc:Fallback>
                  <p:oleObj name="Equation" r:id="rId9" imgW="617990" imgH="152762" progId="Equation.DSMT4">
                    <p:embed/>
                    <p:pic>
                      <p:nvPicPr>
                        <p:cNvPr id="0" name="Picture 14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78677" y="5280028"/>
                          <a:ext cx="1920875" cy="468312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2052" name="Object 24"/>
            <p:cNvGraphicFramePr>
              <a:graphicFrameLocks noChangeAspect="1"/>
            </p:cNvGraphicFramePr>
            <p:nvPr/>
          </p:nvGraphicFramePr>
          <p:xfrm>
            <a:off x="6518306" y="5348301"/>
            <a:ext cx="2951162" cy="4318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6701" name="Equation" r:id="rId11" imgW="628111" imgH="91919" progId="Equation.DSMT4">
                    <p:embed/>
                  </p:oleObj>
                </mc:Choice>
                <mc:Fallback>
                  <p:oleObj name="Equation" r:id="rId11" imgW="628111" imgH="91919" progId="Equation.DSMT4">
                    <p:embed/>
                    <p:pic>
                      <p:nvPicPr>
                        <p:cNvPr id="0" name="Picture 14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6518306" y="5348301"/>
                          <a:ext cx="2951162" cy="431800"/>
                        </a:xfrm>
                        <a:prstGeom prst="rect">
                          <a:avLst/>
                        </a:prstGeom>
                        <a:solidFill>
                          <a:srgbClr val="FFFFFF"/>
                        </a:solidFill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2064" name="Прямоугольник 54"/>
            <p:cNvSpPr>
              <a:spLocks noChangeArrowheads="1"/>
            </p:cNvSpPr>
            <p:nvPr/>
          </p:nvSpPr>
          <p:spPr bwMode="auto">
            <a:xfrm>
              <a:off x="2542428" y="5351473"/>
              <a:ext cx="3529756" cy="47429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sz="2200" b="1" dirty="0"/>
                <a:t>или в физическом пр-ве </a:t>
              </a:r>
              <a:endParaRPr lang="ru-RU" sz="2200" dirty="0"/>
            </a:p>
          </p:txBody>
        </p:sp>
      </p:grp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252728"/>
          </a:xfrm>
        </p:spPr>
        <p:txBody>
          <a:bodyPr>
            <a:noAutofit/>
          </a:bodyPr>
          <a:lstStyle/>
          <a:p>
            <a:r>
              <a:rPr lang="ru-RU" sz="2800" dirty="0" smtClean="0"/>
              <a:t>Восстановление поверхностных течений океана по данным поверхностной температуры (ТПО)</a:t>
            </a:r>
            <a:endParaRPr lang="ru-RU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077281" y="1447800"/>
            <a:ext cx="6066720" cy="547113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3076" name="Picture 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0" y="0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graphicFrame>
        <p:nvGraphicFramePr>
          <p:cNvPr id="3074" name="Object 27"/>
          <p:cNvGraphicFramePr>
            <a:graphicFrameLocks noChangeAspect="1"/>
          </p:cNvGraphicFramePr>
          <p:nvPr/>
        </p:nvGraphicFramePr>
        <p:xfrm>
          <a:off x="737281" y="2780933"/>
          <a:ext cx="1501920" cy="4896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7422" name="Equation" r:id="rId5" imgW="545626" imgH="177646" progId="Equation.DSMT4">
                  <p:embed/>
                </p:oleObj>
              </mc:Choice>
              <mc:Fallback>
                <p:oleObj name="Equation" r:id="rId5" imgW="545626" imgH="177646" progId="Equation.DSMT4">
                  <p:embed/>
                  <p:pic>
                    <p:nvPicPr>
                      <p:cNvPr id="0" name="Picture 2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7281" y="2780933"/>
                        <a:ext cx="1501920" cy="489651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B8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078" name="Прямоугольник 59"/>
          <p:cNvSpPr>
            <a:spLocks noChangeArrowheads="1"/>
          </p:cNvSpPr>
          <p:nvPr/>
        </p:nvSpPr>
        <p:spPr bwMode="auto">
          <a:xfrm>
            <a:off x="295200" y="3234580"/>
            <a:ext cx="2981400" cy="368474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lIns="82945" tIns="41473" rIns="82945" bIns="41473">
            <a:spAutoFit/>
          </a:bodyPr>
          <a:lstStyle/>
          <a:p>
            <a:r>
              <a:rPr lang="ru-RU" b="1" dirty="0"/>
              <a:t>КГТ бездивергентны. Однако,  дивергенция течений оказывает определяющее влияние на формирование их проявлений на РСА изображениях.</a:t>
            </a:r>
          </a:p>
          <a:p>
            <a:r>
              <a:rPr lang="ru-RU" dirty="0"/>
              <a:t>(</a:t>
            </a:r>
            <a:r>
              <a:rPr lang="en-US" dirty="0"/>
              <a:t>Kudryavtsev et al., JGR, 2005</a:t>
            </a:r>
            <a:r>
              <a:rPr lang="ru-RU" dirty="0"/>
              <a:t>)</a:t>
            </a:r>
          </a:p>
          <a:p>
            <a:r>
              <a:rPr lang="ru-RU" b="1" dirty="0"/>
              <a:t>Для дальнейшего анализа необходимо определить агеострофические течения.</a:t>
            </a:r>
          </a:p>
          <a:p>
            <a:endParaRPr lang="ru-RU" b="1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>
          <a:xfrm>
            <a:off x="2980800" y="195072"/>
            <a:ext cx="6010800" cy="1252728"/>
          </a:xfrm>
        </p:spPr>
        <p:txBody>
          <a:bodyPr>
            <a:noAutofit/>
          </a:bodyPr>
          <a:lstStyle/>
          <a:p>
            <a:r>
              <a:rPr lang="ru-RU" sz="2300" dirty="0" smtClean="0"/>
              <a:t>Пример восстановления поля завихренности мезомасштабных течений по данным ТПО</a:t>
            </a:r>
            <a:br>
              <a:rPr lang="ru-RU" sz="2300" dirty="0" smtClean="0"/>
            </a:br>
            <a:r>
              <a:rPr lang="ru-RU" sz="2300" dirty="0"/>
              <a:t>(</a:t>
            </a:r>
            <a:r>
              <a:rPr lang="en-US" sz="2300" dirty="0" err="1" smtClean="0"/>
              <a:t>Isern-Fontanet</a:t>
            </a:r>
            <a:r>
              <a:rPr lang="en-US" sz="2300" dirty="0" smtClean="0"/>
              <a:t> </a:t>
            </a:r>
            <a:r>
              <a:rPr lang="en-US" sz="2300" dirty="0"/>
              <a:t>et al., 2008 </a:t>
            </a:r>
            <a:r>
              <a:rPr lang="ru-RU" sz="2300" dirty="0" smtClean="0"/>
              <a:t>)</a:t>
            </a:r>
            <a:endParaRPr lang="en-US" sz="23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8"/>
          <p:cNvGrpSpPr>
            <a:grpSpLocks/>
          </p:cNvGrpSpPr>
          <p:nvPr/>
        </p:nvGrpSpPr>
        <p:grpSpPr bwMode="auto">
          <a:xfrm>
            <a:off x="712801" y="1813118"/>
            <a:ext cx="3146400" cy="777682"/>
            <a:chOff x="5540374" y="4422775"/>
            <a:chExt cx="3468678" cy="857257"/>
          </a:xfrm>
        </p:grpSpPr>
        <p:sp>
          <p:nvSpPr>
            <p:cNvPr id="23" name="Прямоугольник 30"/>
            <p:cNvSpPr>
              <a:spLocks noChangeArrowheads="1"/>
            </p:cNvSpPr>
            <p:nvPr/>
          </p:nvSpPr>
          <p:spPr bwMode="auto">
            <a:xfrm rot="10800000">
              <a:off x="5540374" y="4422775"/>
              <a:ext cx="3468678" cy="857257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buFont typeface="Times New Roman" pitchFamily="16" charset="0"/>
                <a:buNone/>
                <a:defRPr/>
              </a:pPr>
              <a:endParaRPr lang="ru-RU">
                <a:ea typeface="+mn-ea"/>
              </a:endParaRPr>
            </a:p>
          </p:txBody>
        </p:sp>
        <p:graphicFrame>
          <p:nvGraphicFramePr>
            <p:cNvPr id="4099" name="Object 4"/>
            <p:cNvGraphicFramePr>
              <a:graphicFrameLocks noChangeAspect="1"/>
            </p:cNvGraphicFramePr>
            <p:nvPr/>
          </p:nvGraphicFramePr>
          <p:xfrm>
            <a:off x="5646732" y="4708540"/>
            <a:ext cx="3173414" cy="539751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95" name="Equation" r:id="rId3" imgW="1497950" imgH="253890" progId="Equation.DSMT4">
                    <p:embed/>
                  </p:oleObj>
                </mc:Choice>
                <mc:Fallback>
                  <p:oleObj name="Equation" r:id="rId3" imgW="1497950" imgH="253890" progId="Equation.DSMT4">
                    <p:embed/>
                    <p:pic>
                      <p:nvPicPr>
                        <p:cNvPr id="0" name="Picture 8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646732" y="4708540"/>
                          <a:ext cx="3173414" cy="539751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4" name="Прямоугольник 26"/>
            <p:cNvSpPr>
              <a:spLocks noChangeArrowheads="1"/>
            </p:cNvSpPr>
            <p:nvPr/>
          </p:nvSpPr>
          <p:spPr bwMode="auto">
            <a:xfrm>
              <a:off x="6153150" y="4422775"/>
              <a:ext cx="2075041" cy="40712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 dirty="0"/>
                <a:t>Ветровой дрейф</a:t>
              </a:r>
            </a:p>
          </p:txBody>
        </p:sp>
      </p:grpSp>
      <p:grpSp>
        <p:nvGrpSpPr>
          <p:cNvPr id="3" name="Группа 27"/>
          <p:cNvGrpSpPr>
            <a:grpSpLocks/>
          </p:cNvGrpSpPr>
          <p:nvPr/>
        </p:nvGrpSpPr>
        <p:grpSpPr bwMode="auto">
          <a:xfrm>
            <a:off x="2628000" y="3104966"/>
            <a:ext cx="3888000" cy="1034029"/>
            <a:chOff x="539750" y="4137021"/>
            <a:chExt cx="4286309" cy="1139829"/>
          </a:xfrm>
        </p:grpSpPr>
        <p:sp>
          <p:nvSpPr>
            <p:cNvPr id="4111" name="Прямоугольник 30"/>
            <p:cNvSpPr>
              <a:spLocks noChangeArrowheads="1"/>
            </p:cNvSpPr>
            <p:nvPr/>
          </p:nvSpPr>
          <p:spPr bwMode="auto">
            <a:xfrm rot="10800000">
              <a:off x="539750" y="4137021"/>
              <a:ext cx="4286309" cy="1071563"/>
            </a:xfrm>
            <a:prstGeom prst="rect">
              <a:avLst/>
            </a:prstGeom>
            <a:solidFill>
              <a:srgbClr val="FFFF00"/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ru-RU"/>
            </a:p>
          </p:txBody>
        </p:sp>
        <p:graphicFrame>
          <p:nvGraphicFramePr>
            <p:cNvPr id="4098" name="Object 21"/>
            <p:cNvGraphicFramePr>
              <a:graphicFrameLocks noChangeAspect="1"/>
            </p:cNvGraphicFramePr>
            <p:nvPr/>
          </p:nvGraphicFramePr>
          <p:xfrm>
            <a:off x="546099" y="4356098"/>
            <a:ext cx="4232304" cy="92075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96" name="Equation" r:id="rId5" imgW="2400300" imgH="520700" progId="Equation.DSMT4">
                    <p:embed/>
                  </p:oleObj>
                </mc:Choice>
                <mc:Fallback>
                  <p:oleObj name="Equation" r:id="rId5" imgW="2400300" imgH="520700" progId="Equation.DSMT4">
                    <p:embed/>
                    <p:pic>
                      <p:nvPicPr>
                        <p:cNvPr id="0" name="Picture 8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46099" y="4356098"/>
                          <a:ext cx="4232304" cy="920752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12" name="Прямоугольник 26"/>
            <p:cNvSpPr>
              <a:spLocks noChangeArrowheads="1"/>
            </p:cNvSpPr>
            <p:nvPr/>
          </p:nvSpPr>
          <p:spPr bwMode="auto">
            <a:xfrm>
              <a:off x="866775" y="4137025"/>
              <a:ext cx="3494154" cy="4071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ru-RU" b="1">
                  <a:solidFill>
                    <a:schemeClr val="tx1"/>
                  </a:solidFill>
                </a:rPr>
                <a:t>Взаимодействие Экман + КГТ</a:t>
              </a:r>
            </a:p>
          </p:txBody>
        </p:sp>
      </p:grpSp>
      <p:sp>
        <p:nvSpPr>
          <p:cNvPr id="4104" name="TextBox 31"/>
          <p:cNvSpPr txBox="1">
            <a:spLocks noChangeArrowheads="1"/>
          </p:cNvSpPr>
          <p:nvPr/>
        </p:nvSpPr>
        <p:spPr bwMode="auto">
          <a:xfrm>
            <a:off x="165601" y="4206682"/>
            <a:ext cx="3240000" cy="20227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завихренности.</a:t>
            </a:r>
          </a:p>
        </p:txBody>
      </p:sp>
      <p:cxnSp>
        <p:nvCxnSpPr>
          <p:cNvPr id="35" name="Прямая со стрелкой 33"/>
          <p:cNvCxnSpPr>
            <a:cxnSpLocks noChangeShapeType="1"/>
            <a:stCxn id="29" idx="2"/>
          </p:cNvCxnSpPr>
          <p:nvPr/>
        </p:nvCxnSpPr>
        <p:spPr bwMode="auto">
          <a:xfrm rot="5400000">
            <a:off x="5547707" y="1877472"/>
            <a:ext cx="446189" cy="2008799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cxnSp>
        <p:nvCxnSpPr>
          <p:cNvPr id="25" name="Прямая со стрелкой 33"/>
          <p:cNvCxnSpPr>
            <a:cxnSpLocks noChangeShapeType="1"/>
            <a:stCxn id="23" idx="1"/>
            <a:endCxn id="29" idx="1"/>
          </p:cNvCxnSpPr>
          <p:nvPr/>
        </p:nvCxnSpPr>
        <p:spPr bwMode="auto">
          <a:xfrm flipV="1">
            <a:off x="3859201" y="2201401"/>
            <a:ext cx="1749599" cy="558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sp>
        <p:nvSpPr>
          <p:cNvPr id="29" name="Прямоугольник 28"/>
          <p:cNvSpPr/>
          <p:nvPr/>
        </p:nvSpPr>
        <p:spPr>
          <a:xfrm>
            <a:off x="5608800" y="1744024"/>
            <a:ext cx="2332800" cy="914753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38100">
            <a:solidFill>
              <a:srgbClr val="00B0F0"/>
            </a:solidFill>
          </a:ln>
        </p:spPr>
        <p:txBody>
          <a:bodyPr lIns="82945" tIns="41473" rIns="82945" bIns="41473">
            <a:spAutoFit/>
          </a:bodyPr>
          <a:lstStyle/>
          <a:p>
            <a:pPr algn="ctr">
              <a:defRPr/>
            </a:pPr>
            <a:r>
              <a:rPr lang="ru-RU" b="1" dirty="0">
                <a:solidFill>
                  <a:schemeClr val="tx1"/>
                </a:solidFill>
              </a:rPr>
              <a:t>Поле геострофических течений</a:t>
            </a:r>
          </a:p>
        </p:txBody>
      </p:sp>
      <p:cxnSp>
        <p:nvCxnSpPr>
          <p:cNvPr id="37" name="Прямая со стрелкой 33"/>
          <p:cNvCxnSpPr>
            <a:cxnSpLocks noChangeShapeType="1"/>
          </p:cNvCxnSpPr>
          <p:nvPr/>
        </p:nvCxnSpPr>
        <p:spPr bwMode="auto">
          <a:xfrm rot="5400000">
            <a:off x="4119073" y="4596244"/>
            <a:ext cx="907295" cy="1440"/>
          </a:xfrm>
          <a:prstGeom prst="straightConnector1">
            <a:avLst/>
          </a:prstGeom>
          <a:noFill/>
          <a:ln w="63500" algn="ctr">
            <a:solidFill>
              <a:srgbClr val="FF0000"/>
            </a:solidFill>
            <a:round/>
            <a:headEnd/>
            <a:tailEnd type="arrow" w="med" len="med"/>
          </a:ln>
        </p:spPr>
      </p:cxnSp>
      <p:grpSp>
        <p:nvGrpSpPr>
          <p:cNvPr id="4" name="Группа 27"/>
          <p:cNvGrpSpPr>
            <a:grpSpLocks/>
          </p:cNvGrpSpPr>
          <p:nvPr/>
        </p:nvGrpSpPr>
        <p:grpSpPr bwMode="auto">
          <a:xfrm>
            <a:off x="3340800" y="5113978"/>
            <a:ext cx="2462400" cy="1166522"/>
            <a:chOff x="5028469" y="3351218"/>
            <a:chExt cx="2714634" cy="1285875"/>
          </a:xfrm>
        </p:grpSpPr>
        <p:sp>
          <p:nvSpPr>
            <p:cNvPr id="41" name="Прямоугольник 30"/>
            <p:cNvSpPr>
              <a:spLocks noChangeArrowheads="1"/>
            </p:cNvSpPr>
            <p:nvPr/>
          </p:nvSpPr>
          <p:spPr bwMode="auto">
            <a:xfrm>
              <a:off x="5028469" y="3351218"/>
              <a:ext cx="2714634" cy="128587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 w="25400" algn="ctr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ru-RU"/>
            </a:p>
          </p:txBody>
        </p:sp>
        <p:graphicFrame>
          <p:nvGraphicFramePr>
            <p:cNvPr id="4100" name="Object 8"/>
            <p:cNvGraphicFramePr>
              <a:graphicFrameLocks noChangeAspect="1"/>
            </p:cNvGraphicFramePr>
            <p:nvPr/>
          </p:nvGraphicFramePr>
          <p:xfrm>
            <a:off x="5034842" y="3557593"/>
            <a:ext cx="2647939" cy="9001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8597" name="Equation" r:id="rId7" imgW="1307532" imgH="444307" progId="Equation.DSMT4">
                    <p:embed/>
                  </p:oleObj>
                </mc:Choice>
                <mc:Fallback>
                  <p:oleObj name="Equation" r:id="rId7" imgW="1307532" imgH="444307" progId="Equation.DSMT4">
                    <p:embed/>
                    <p:pic>
                      <p:nvPicPr>
                        <p:cNvPr id="0" name="Picture 8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034842" y="3557593"/>
                          <a:ext cx="2647939" cy="9001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B8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2800" dirty="0" smtClean="0"/>
              <a:t>Восстановление вторичной агеострофической циркуляции за счёт взаимодействия КГТ с Экмановскими течениями</a:t>
            </a:r>
            <a:r>
              <a:rPr lang="en-US" sz="2800" dirty="0" smtClean="0"/>
              <a:t/>
            </a:r>
            <a:br>
              <a:rPr lang="en-US" sz="2800" dirty="0" smtClean="0"/>
            </a:br>
            <a:r>
              <a:rPr lang="ru-RU" sz="2000" b="1" dirty="0" smtClean="0"/>
              <a:t>(</a:t>
            </a:r>
            <a:r>
              <a:rPr lang="en-US" sz="2000" b="1" dirty="0" smtClean="0"/>
              <a:t>K</a:t>
            </a:r>
            <a:r>
              <a:rPr lang="ru-RU" sz="2000" b="1" dirty="0" err="1" smtClean="0"/>
              <a:t>lein</a:t>
            </a:r>
            <a:r>
              <a:rPr lang="ru-RU" sz="2000" b="1" dirty="0" smtClean="0"/>
              <a:t> and Hua, 1990)</a:t>
            </a:r>
            <a:endParaRPr lang="en-US" sz="2800" b="1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86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2753569"/>
            <a:ext cx="4341600" cy="39157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7" name="Picture 2"/>
          <p:cNvPicPr>
            <a:picLocks noChangeAspect="1" noChangeArrowheads="1"/>
          </p:cNvPicPr>
          <p:nvPr/>
        </p:nvPicPr>
        <p:blipFill>
          <a:blip r:embed="rId4">
            <a:lum contrast="20000"/>
          </a:blip>
          <a:srcRect/>
          <a:stretch>
            <a:fillRect/>
          </a:stretch>
        </p:blipFill>
        <p:spPr bwMode="auto">
          <a:xfrm>
            <a:off x="4636800" y="2695963"/>
            <a:ext cx="4406400" cy="3973378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6388" name="Picture 3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6001" y="-5761"/>
            <a:ext cx="2980800" cy="2713245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0" name="Text Box 6"/>
          <p:cNvSpPr txBox="1">
            <a:spLocks noChangeArrowheads="1"/>
          </p:cNvSpPr>
          <p:nvPr/>
        </p:nvSpPr>
        <p:spPr bwMode="auto">
          <a:xfrm>
            <a:off x="5025601" y="3040160"/>
            <a:ext cx="2056416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дивергенции</a:t>
            </a:r>
          </a:p>
        </p:txBody>
      </p:sp>
      <p:sp>
        <p:nvSpPr>
          <p:cNvPr id="16391" name="Text Box 7"/>
          <p:cNvSpPr txBox="1">
            <a:spLocks noChangeArrowheads="1"/>
          </p:cNvSpPr>
          <p:nvPr/>
        </p:nvSpPr>
        <p:spPr bwMode="auto">
          <a:xfrm>
            <a:off x="299521" y="188660"/>
            <a:ext cx="59127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ТПО</a:t>
            </a:r>
            <a:endParaRPr lang="en-US" b="1" dirty="0">
              <a:solidFill>
                <a:srgbClr val="FFFFFF"/>
              </a:solidFill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6528960" y="59047"/>
            <a:ext cx="2514240" cy="259227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6393" name="Овал 10"/>
          <p:cNvSpPr>
            <a:spLocks noChangeArrowheads="1"/>
          </p:cNvSpPr>
          <p:nvPr/>
        </p:nvSpPr>
        <p:spPr bwMode="auto">
          <a:xfrm>
            <a:off x="4239361" y="1225569"/>
            <a:ext cx="972000" cy="972102"/>
          </a:xfrm>
          <a:prstGeom prst="ellipse">
            <a:avLst/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4" name="TextBox 9"/>
          <p:cNvSpPr txBox="1">
            <a:spLocks noChangeArrowheads="1"/>
          </p:cNvSpPr>
          <p:nvPr/>
        </p:nvSpPr>
        <p:spPr bwMode="auto">
          <a:xfrm>
            <a:off x="4351680" y="1123318"/>
            <a:ext cx="685280" cy="1314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8000" b="1" dirty="0">
                <a:solidFill>
                  <a:srgbClr val="FF0000"/>
                </a:solidFill>
              </a:rPr>
              <a:t>+</a:t>
            </a:r>
          </a:p>
        </p:txBody>
      </p:sp>
      <p:cxnSp>
        <p:nvCxnSpPr>
          <p:cNvPr id="16395" name="Прямая со стрелкой 13"/>
          <p:cNvCxnSpPr>
            <a:cxnSpLocks noChangeShapeType="1"/>
            <a:endCxn id="16393" idx="6"/>
          </p:cNvCxnSpPr>
          <p:nvPr/>
        </p:nvCxnSpPr>
        <p:spPr bwMode="auto">
          <a:xfrm rot="10800000" flipV="1">
            <a:off x="5211360" y="1355183"/>
            <a:ext cx="1317600" cy="355717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cxnSp>
        <p:nvCxnSpPr>
          <p:cNvPr id="16396" name="Прямая со стрелкой 15"/>
          <p:cNvCxnSpPr>
            <a:cxnSpLocks noChangeShapeType="1"/>
            <a:endCxn id="16393" idx="2"/>
          </p:cNvCxnSpPr>
          <p:nvPr/>
        </p:nvCxnSpPr>
        <p:spPr bwMode="auto">
          <a:xfrm>
            <a:off x="3016801" y="1350862"/>
            <a:ext cx="1222560" cy="360038"/>
          </a:xfrm>
          <a:prstGeom prst="straightConnector1">
            <a:avLst/>
          </a:prstGeom>
          <a:noFill/>
          <a:ln w="57150" algn="ctr">
            <a:solidFill>
              <a:schemeClr val="tx1"/>
            </a:solidFill>
            <a:round/>
            <a:headEnd/>
            <a:tailEnd type="arrow" w="med" len="med"/>
          </a:ln>
        </p:spPr>
      </p:cxnSp>
      <p:sp>
        <p:nvSpPr>
          <p:cNvPr id="16397" name="Text Box 7"/>
          <p:cNvSpPr txBox="1">
            <a:spLocks noChangeArrowheads="1"/>
          </p:cNvSpPr>
          <p:nvPr/>
        </p:nvSpPr>
        <p:spPr bwMode="auto">
          <a:xfrm>
            <a:off x="6775200" y="188660"/>
            <a:ext cx="7563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ветер</a:t>
            </a:r>
            <a:endParaRPr lang="en-US" b="1" dirty="0">
              <a:solidFill>
                <a:srgbClr val="FFFFFF"/>
              </a:solidFill>
            </a:endParaRPr>
          </a:p>
        </p:txBody>
      </p:sp>
      <p:sp>
        <p:nvSpPr>
          <p:cNvPr id="16398" name="Стрелка вниз 26"/>
          <p:cNvSpPr>
            <a:spLocks noChangeArrowheads="1"/>
          </p:cNvSpPr>
          <p:nvPr/>
        </p:nvSpPr>
        <p:spPr bwMode="auto">
          <a:xfrm rot="2939579">
            <a:off x="3342928" y="1812521"/>
            <a:ext cx="622145" cy="1720800"/>
          </a:xfrm>
          <a:prstGeom prst="downArrow">
            <a:avLst>
              <a:gd name="adj1" fmla="val 50000"/>
              <a:gd name="adj2" fmla="val 77364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6399" name="Text Box 5"/>
          <p:cNvSpPr txBox="1">
            <a:spLocks noChangeArrowheads="1"/>
          </p:cNvSpPr>
          <p:nvPr/>
        </p:nvSpPr>
        <p:spPr bwMode="auto">
          <a:xfrm>
            <a:off x="492480" y="3040160"/>
            <a:ext cx="2258394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b="1" dirty="0">
                <a:solidFill>
                  <a:srgbClr val="FFFFFF"/>
                </a:solidFill>
              </a:rPr>
              <a:t>Поле завихренности</a:t>
            </a:r>
          </a:p>
        </p:txBody>
      </p:sp>
      <p:sp>
        <p:nvSpPr>
          <p:cNvPr id="16400" name="Стрелка вниз 27"/>
          <p:cNvSpPr>
            <a:spLocks noChangeArrowheads="1"/>
          </p:cNvSpPr>
          <p:nvPr/>
        </p:nvSpPr>
        <p:spPr bwMode="auto">
          <a:xfrm rot="-5400000">
            <a:off x="4096055" y="2499462"/>
            <a:ext cx="491091" cy="1497600"/>
          </a:xfrm>
          <a:prstGeom prst="downArrow">
            <a:avLst>
              <a:gd name="adj1" fmla="val 50000"/>
              <a:gd name="adj2" fmla="val 84069"/>
            </a:avLst>
          </a:prstGeom>
          <a:solidFill>
            <a:srgbClr val="00B8FF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 lIns="82945" tIns="41473" rIns="82945" bIns="41473"/>
          <a:lstStyle/>
          <a:p>
            <a:endParaRPr lang="ru-RU"/>
          </a:p>
        </p:txBody>
      </p:sp>
      <p:sp>
        <p:nvSpPr>
          <p:cNvPr id="17" name="Title 16"/>
          <p:cNvSpPr>
            <a:spLocks noGrp="1"/>
          </p:cNvSpPr>
          <p:nvPr>
            <p:ph type="title"/>
          </p:nvPr>
        </p:nvSpPr>
        <p:spPr>
          <a:xfrm>
            <a:off x="3048000" y="152400"/>
            <a:ext cx="3429000" cy="1252728"/>
          </a:xfrm>
        </p:spPr>
        <p:txBody>
          <a:bodyPr>
            <a:noAutofit/>
          </a:bodyPr>
          <a:lstStyle/>
          <a:p>
            <a:r>
              <a:rPr lang="ru-RU" sz="3200" dirty="0" smtClean="0"/>
              <a:t>Восстановленные поля течений</a:t>
            </a:r>
            <a:endParaRPr lang="en-US" sz="32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34" name="Picture 3"/>
          <p:cNvPicPr>
            <a:picLocks noChangeAspect="1" noChangeArrowheads="1"/>
          </p:cNvPicPr>
          <p:nvPr/>
        </p:nvPicPr>
        <p:blipFill>
          <a:blip r:embed="rId2">
            <a:lum contrast="40000"/>
          </a:blip>
          <a:srcRect/>
          <a:stretch>
            <a:fillRect/>
          </a:stretch>
        </p:blipFill>
        <p:spPr bwMode="auto">
          <a:xfrm>
            <a:off x="0" y="1519360"/>
            <a:ext cx="463968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pic>
        <p:nvPicPr>
          <p:cNvPr id="18435" name="Picture 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636800" y="1484797"/>
            <a:ext cx="4489920" cy="3918651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</p:pic>
      <p:sp>
        <p:nvSpPr>
          <p:cNvPr id="18437" name="Прямоугольник 7"/>
          <p:cNvSpPr>
            <a:spLocks noChangeArrowheads="1"/>
          </p:cNvSpPr>
          <p:nvPr/>
        </p:nvSpPr>
        <p:spPr bwMode="auto">
          <a:xfrm>
            <a:off x="276480" y="5826852"/>
            <a:ext cx="8591040" cy="9147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Корреляция между контрастами РСА и полем дивергенции очевидна.</a:t>
            </a:r>
          </a:p>
          <a:p>
            <a:r>
              <a:rPr lang="ru-RU" b="1" dirty="0"/>
              <a:t>Вывод:</a:t>
            </a:r>
            <a:r>
              <a:rPr lang="ru-RU" dirty="0"/>
              <a:t> Дивергенция мезомасштабных течений определяет их проявления на РСА изображениях</a:t>
            </a:r>
          </a:p>
        </p:txBody>
      </p:sp>
      <p:sp>
        <p:nvSpPr>
          <p:cNvPr id="18438" name="Text Box 5"/>
          <p:cNvSpPr txBox="1">
            <a:spLocks noChangeArrowheads="1"/>
          </p:cNvSpPr>
          <p:nvPr/>
        </p:nvSpPr>
        <p:spPr bwMode="auto">
          <a:xfrm>
            <a:off x="624960" y="1814591"/>
            <a:ext cx="717909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РСА</a:t>
            </a:r>
            <a:endParaRPr lang="en-US" sz="2500" b="1" dirty="0">
              <a:solidFill>
                <a:srgbClr val="FFFFFF"/>
              </a:solidFill>
            </a:endParaRPr>
          </a:p>
        </p:txBody>
      </p:sp>
      <p:sp>
        <p:nvSpPr>
          <p:cNvPr id="18439" name="Text Box 6"/>
          <p:cNvSpPr txBox="1">
            <a:spLocks noChangeArrowheads="1"/>
          </p:cNvSpPr>
          <p:nvPr/>
        </p:nvSpPr>
        <p:spPr bwMode="auto">
          <a:xfrm>
            <a:off x="4831200" y="1808830"/>
            <a:ext cx="2043592" cy="47045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500" b="1" dirty="0">
                <a:solidFill>
                  <a:srgbClr val="FFFFFF"/>
                </a:solidFill>
              </a:rPr>
              <a:t>Дивергенция</a:t>
            </a:r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200" dirty="0" smtClean="0"/>
              <a:t>Сопоставление фрагментов РСА контрастов</a:t>
            </a:r>
            <a:br>
              <a:rPr lang="ru-RU" sz="3200" dirty="0" smtClean="0"/>
            </a:br>
            <a:r>
              <a:rPr lang="ru-RU" sz="3200" dirty="0" smtClean="0"/>
              <a:t>с полем дивергенции</a:t>
            </a:r>
            <a:br>
              <a:rPr lang="ru-RU" sz="3200" dirty="0" smtClean="0"/>
            </a:b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1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6000" y="1142041"/>
            <a:ext cx="4412160" cy="2475619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59" name="Picture 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4701600" y="1173724"/>
            <a:ext cx="441216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19460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701600" y="3610460"/>
            <a:ext cx="4377600" cy="244969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19462" name="Text Box 6"/>
          <p:cNvSpPr txBox="1">
            <a:spLocks noChangeArrowheads="1"/>
          </p:cNvSpPr>
          <p:nvPr/>
        </p:nvSpPr>
        <p:spPr bwMode="auto">
          <a:xfrm>
            <a:off x="195840" y="1160762"/>
            <a:ext cx="68905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ТПО</a:t>
            </a:r>
          </a:p>
        </p:txBody>
      </p:sp>
      <p:sp>
        <p:nvSpPr>
          <p:cNvPr id="19463" name="Text Box 7"/>
          <p:cNvSpPr txBox="1">
            <a:spLocks noChangeArrowheads="1"/>
          </p:cNvSpPr>
          <p:nvPr/>
        </p:nvSpPr>
        <p:spPr bwMode="auto">
          <a:xfrm>
            <a:off x="4880161" y="1160762"/>
            <a:ext cx="1815966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Дивергенция</a:t>
            </a:r>
          </a:p>
        </p:txBody>
      </p:sp>
      <p:sp>
        <p:nvSpPr>
          <p:cNvPr id="19464" name="Text Box 8"/>
          <p:cNvSpPr txBox="1">
            <a:spLocks noChangeArrowheads="1"/>
          </p:cNvSpPr>
          <p:nvPr/>
        </p:nvSpPr>
        <p:spPr bwMode="auto">
          <a:xfrm>
            <a:off x="249120" y="3652223"/>
            <a:ext cx="669819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СКН</a:t>
            </a:r>
          </a:p>
        </p:txBody>
      </p:sp>
      <p:sp>
        <p:nvSpPr>
          <p:cNvPr id="19465" name="Text Box 9"/>
          <p:cNvSpPr txBox="1">
            <a:spLocks noChangeArrowheads="1"/>
          </p:cNvSpPr>
          <p:nvPr/>
        </p:nvSpPr>
        <p:spPr bwMode="auto">
          <a:xfrm>
            <a:off x="4636800" y="3653664"/>
            <a:ext cx="652185" cy="42428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sz="2200" b="1" dirty="0">
                <a:solidFill>
                  <a:srgbClr val="000000"/>
                </a:solidFill>
              </a:rPr>
              <a:t>РСА</a:t>
            </a:r>
          </a:p>
        </p:txBody>
      </p:sp>
      <p:sp>
        <p:nvSpPr>
          <p:cNvPr id="19466" name="Rectangle 10"/>
          <p:cNvSpPr>
            <a:spLocks noChangeArrowheads="1"/>
          </p:cNvSpPr>
          <p:nvPr/>
        </p:nvSpPr>
        <p:spPr bwMode="auto">
          <a:xfrm>
            <a:off x="360000" y="6106241"/>
            <a:ext cx="8330400" cy="639731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lIns="81639" tIns="42452" rIns="81639" bIns="42452">
            <a:spAutoFit/>
          </a:bodyPr>
          <a:lstStyle/>
          <a:p>
            <a:pPr algn="ctr">
              <a:tabLst>
                <a:tab pos="0" algn="l"/>
                <a:tab pos="414726" algn="l"/>
                <a:tab pos="829452" algn="l"/>
                <a:tab pos="1244178" algn="l"/>
                <a:tab pos="1658904" algn="l"/>
                <a:tab pos="2073631" algn="l"/>
                <a:tab pos="2488357" algn="l"/>
                <a:tab pos="2903083" algn="l"/>
                <a:tab pos="3317809" algn="l"/>
                <a:tab pos="3732535" algn="l"/>
                <a:tab pos="4147261" algn="l"/>
                <a:tab pos="4561987" algn="l"/>
                <a:tab pos="4976713" algn="l"/>
                <a:tab pos="5391440" algn="l"/>
                <a:tab pos="5806166" algn="l"/>
                <a:tab pos="6220892" algn="l"/>
                <a:tab pos="6635618" algn="l"/>
                <a:tab pos="7050344" algn="l"/>
                <a:tab pos="7465070" algn="l"/>
                <a:tab pos="7879796" algn="l"/>
                <a:tab pos="8294522" algn="l"/>
              </a:tabLst>
            </a:pPr>
            <a:r>
              <a:rPr lang="ru-RU" dirty="0">
                <a:solidFill>
                  <a:srgbClr val="FFFFFF"/>
                </a:solidFill>
              </a:rPr>
              <a:t>Обратите внимание, что форма полей ТПО, завихренности и дивергенции, а также поля контрастов УЭПР очень схожи.</a:t>
            </a:r>
          </a:p>
        </p:txBody>
      </p:sp>
      <p:pic>
        <p:nvPicPr>
          <p:cNvPr id="19467" name="Picture 13" descr="\\VBOXSVR\data\Documents\АСПИРАНТУРА\NIERSC\Presentations Papers\Bergen Workshop Dec 2009\figures\2rings workspace\Vorticity.png"/>
          <p:cNvPicPr>
            <a:picLocks noChangeAspect="1" noChangeArrowheads="1"/>
          </p:cNvPicPr>
          <p:nvPr/>
        </p:nvPicPr>
        <p:blipFill>
          <a:blip r:embed="rId6"/>
          <a:srcRect/>
          <a:stretch>
            <a:fillRect/>
          </a:stretch>
        </p:blipFill>
        <p:spPr bwMode="auto">
          <a:xfrm>
            <a:off x="36000" y="3623421"/>
            <a:ext cx="4412160" cy="24453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468" name="Прямоугольник 13"/>
          <p:cNvSpPr>
            <a:spLocks noChangeArrowheads="1"/>
          </p:cNvSpPr>
          <p:nvPr/>
        </p:nvSpPr>
        <p:spPr bwMode="auto">
          <a:xfrm>
            <a:off x="230400" y="3623421"/>
            <a:ext cx="20494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ru-RU" sz="2200" b="1" dirty="0"/>
              <a:t>Завихренность</a:t>
            </a:r>
          </a:p>
        </p:txBody>
      </p:sp>
      <p:sp>
        <p:nvSpPr>
          <p:cNvPr id="13" name="Title 12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3600" dirty="0" smtClean="0"/>
              <a:t>Сопоставление поверхностных проявлений пары вихрей</a:t>
            </a:r>
            <a:br>
              <a:rPr lang="ru-RU" sz="3600" dirty="0" smtClean="0"/>
            </a:br>
            <a:endParaRPr lang="en-US" sz="3600" dirty="0"/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 descr="Divergence19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800" y="901534"/>
            <a:ext cx="44121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7" name="Picture 3" descr="Contrasts MSS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582080" y="914497"/>
            <a:ext cx="4461120" cy="24496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8" name="Picture 2" descr="Contrasts Wb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80640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1509" name="Picture 1" descr="Contrasts NRCS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1" y="3364193"/>
            <a:ext cx="4426560" cy="244969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1511" name="TextBox 8"/>
          <p:cNvSpPr txBox="1">
            <a:spLocks noChangeArrowheads="1"/>
          </p:cNvSpPr>
          <p:nvPr/>
        </p:nvSpPr>
        <p:spPr bwMode="auto">
          <a:xfrm>
            <a:off x="305281" y="1012427"/>
            <a:ext cx="590703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DIV</a:t>
            </a:r>
            <a:endParaRPr lang="ru-RU" sz="2200" b="1" dirty="0"/>
          </a:p>
        </p:txBody>
      </p:sp>
      <p:sp>
        <p:nvSpPr>
          <p:cNvPr id="21512" name="TextBox 9"/>
          <p:cNvSpPr txBox="1">
            <a:spLocks noChangeArrowheads="1"/>
          </p:cNvSpPr>
          <p:nvPr/>
        </p:nvSpPr>
        <p:spPr bwMode="auto">
          <a:xfrm>
            <a:off x="4802400" y="1031149"/>
            <a:ext cx="706119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MSS</a:t>
            </a:r>
            <a:endParaRPr lang="ru-RU" sz="2200" b="1" dirty="0"/>
          </a:p>
        </p:txBody>
      </p:sp>
      <p:sp>
        <p:nvSpPr>
          <p:cNvPr id="21513" name="TextBox 10"/>
          <p:cNvSpPr txBox="1">
            <a:spLocks noChangeArrowheads="1"/>
          </p:cNvSpPr>
          <p:nvPr/>
        </p:nvSpPr>
        <p:spPr bwMode="auto">
          <a:xfrm>
            <a:off x="4792320" y="3465004"/>
            <a:ext cx="661235" cy="42231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2200" b="1" dirty="0"/>
              <a:t>SAR</a:t>
            </a:r>
            <a:endParaRPr lang="ru-RU" sz="2200" b="1" dirty="0"/>
          </a:p>
        </p:txBody>
      </p:sp>
      <p:sp>
        <p:nvSpPr>
          <p:cNvPr id="21514" name="TextBox 11"/>
          <p:cNvSpPr txBox="1">
            <a:spLocks noChangeArrowheads="1"/>
          </p:cNvSpPr>
          <p:nvPr/>
        </p:nvSpPr>
        <p:spPr bwMode="auto">
          <a:xfrm>
            <a:off x="285120" y="3465004"/>
            <a:ext cx="1656316" cy="3607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b="1" dirty="0"/>
              <a:t>Wave Breaking</a:t>
            </a:r>
            <a:endParaRPr lang="ru-RU" sz="2200" b="1" dirty="0"/>
          </a:p>
        </p:txBody>
      </p:sp>
      <p:sp>
        <p:nvSpPr>
          <p:cNvPr id="21515" name="TextBox 12"/>
          <p:cNvSpPr txBox="1">
            <a:spLocks noChangeArrowheads="1"/>
          </p:cNvSpPr>
          <p:nvPr/>
        </p:nvSpPr>
        <p:spPr bwMode="auto">
          <a:xfrm>
            <a:off x="100800" y="5956466"/>
            <a:ext cx="8812800" cy="8531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sz="2500" b="1" u="sng" dirty="0"/>
              <a:t>Вывод</a:t>
            </a:r>
            <a:r>
              <a:rPr lang="en-US" sz="2500" b="1" dirty="0"/>
              <a:t>: </a:t>
            </a:r>
            <a:r>
              <a:rPr lang="ru-RU" sz="2500" b="1" dirty="0"/>
              <a:t>Дивергенция – определяет РСА проявления мезомасштабных течений</a:t>
            </a:r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en-US" sz="2800" dirty="0" smtClean="0"/>
              <a:t>RIM </a:t>
            </a:r>
            <a:r>
              <a:rPr lang="ru-RU" sz="2800" dirty="0" smtClean="0"/>
              <a:t>Симуляции поверхностных особенностей 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Объект 5"/>
          <p:cNvSpPr>
            <a:spLocks noGrp="1"/>
          </p:cNvSpPr>
          <p:nvPr>
            <p:ph idx="1"/>
          </p:nvPr>
        </p:nvSpPr>
        <p:spPr>
          <a:xfrm>
            <a:off x="266700" y="2438400"/>
            <a:ext cx="8610600" cy="4191000"/>
          </a:xfrm>
        </p:spPr>
        <p:txBody>
          <a:bodyPr>
            <a:noAutofit/>
          </a:bodyPr>
          <a:lstStyle/>
          <a:p>
            <a:r>
              <a:rPr lang="ru-RU" sz="2200" dirty="0" smtClean="0">
                <a:solidFill>
                  <a:schemeClr val="tx1"/>
                </a:solidFill>
              </a:rPr>
              <a:t>Актуальность данного исследования определяется необходимостью разработки нового метода,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Океана.</a:t>
            </a:r>
            <a:endParaRPr lang="en-US" sz="2200" dirty="0" smtClean="0">
              <a:solidFill>
                <a:schemeClr val="tx1"/>
              </a:solidFill>
            </a:endParaRPr>
          </a:p>
          <a:p>
            <a:endParaRPr lang="en-US" sz="2200" dirty="0" smtClean="0">
              <a:solidFill>
                <a:schemeClr val="tx1"/>
              </a:solidFill>
            </a:endParaRPr>
          </a:p>
          <a:p>
            <a:r>
              <a:rPr lang="ru-RU" sz="2200" dirty="0" smtClean="0">
                <a:solidFill>
                  <a:schemeClr val="tx1"/>
                </a:solidFill>
              </a:rPr>
              <a:t>В данной работе показано, что отраженная солнечная радиация несет очень важную информацию о поверхностных проявлениях различных динамических процессов в океане, которая может быть использована в различных научных и практических приложениях.</a:t>
            </a:r>
          </a:p>
        </p:txBody>
      </p:sp>
      <p:sp>
        <p:nvSpPr>
          <p:cNvPr id="5" name="Заголовок 4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b="1" dirty="0"/>
              <a:t>Актуальность темы </a:t>
            </a:r>
            <a:r>
              <a:rPr lang="ru-RU" b="1" dirty="0" smtClean="0"/>
              <a:t>диссертации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4088170398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28600" y="1905000"/>
            <a:ext cx="8686799" cy="4724400"/>
          </a:xfrm>
        </p:spPr>
        <p:txBody>
          <a:bodyPr>
            <a:normAutofit fontScale="92500" lnSpcReduction="10000"/>
          </a:bodyPr>
          <a:lstStyle/>
          <a:p>
            <a:pPr lvl="0"/>
            <a:r>
              <a:rPr lang="ru-RU" dirty="0">
                <a:solidFill>
                  <a:schemeClr val="tx1"/>
                </a:solidFill>
              </a:rPr>
              <a:t>Предложен алгоритм восстановления пространственных вариаций </a:t>
            </a:r>
            <a:r>
              <a:rPr lang="ru-RU" dirty="0" smtClean="0">
                <a:solidFill>
                  <a:schemeClr val="tx1"/>
                </a:solidFill>
              </a:rPr>
              <a:t>СКН </a:t>
            </a:r>
            <a:r>
              <a:rPr lang="ru-RU" dirty="0">
                <a:solidFill>
                  <a:schemeClr val="tx1"/>
                </a:solidFill>
              </a:rPr>
              <a:t>морской поверхности по спутниковым изображениям солнечного блика.</a:t>
            </a:r>
            <a:endParaRPr lang="en-US" dirty="0">
              <a:solidFill>
                <a:schemeClr val="tx1"/>
              </a:solidFill>
            </a:endParaRPr>
          </a:p>
          <a:p>
            <a:pPr lvl="0"/>
            <a:r>
              <a:rPr lang="ru-RU" dirty="0">
                <a:solidFill>
                  <a:schemeClr val="tx1"/>
                </a:solidFill>
              </a:rPr>
              <a:t>Установлено, что контрасты СКН в нефтяных сликах систематически ниже контрастов СКН в сликах биологического происхождения. Этот результат объясняется различием упругостей нефтяных плёнок и плёнок биологического происхождения. Показано, что эффективный коэффициент упругости для тонкой нефтяной плёнки может быть задан как </a:t>
            </a:r>
            <a:r>
              <a:rPr lang="ru-RU" i="1" dirty="0">
                <a:solidFill>
                  <a:schemeClr val="tx1"/>
                </a:solidFill>
              </a:rPr>
              <a:t>E</a:t>
            </a:r>
            <a:r>
              <a:rPr lang="ru-RU" dirty="0">
                <a:solidFill>
                  <a:schemeClr val="tx1"/>
                </a:solidFill>
              </a:rPr>
              <a:t>=15</a:t>
            </a:r>
            <a:r>
              <a:rPr lang="ru-RU" i="1" dirty="0">
                <a:solidFill>
                  <a:schemeClr val="tx1"/>
                </a:solidFill>
              </a:rPr>
              <a:t>мН/м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  <a:endParaRPr lang="ru-RU" dirty="0">
              <a:solidFill>
                <a:schemeClr val="tx1"/>
              </a:solidFill>
            </a:endParaRPr>
          </a:p>
          <a:p>
            <a:pPr lvl="0"/>
            <a:r>
              <a:rPr lang="ru-RU" dirty="0">
                <a:solidFill>
                  <a:schemeClr val="tx1"/>
                </a:solidFill>
              </a:rPr>
              <a:t>Установлено, что поверхностные проявления мезомасштабных течений в виде аномалий СКН и обратного рассеяния радиоволн «привязаны» к зонам конвергенции и дивергенцию поверхностного течения.</a:t>
            </a:r>
            <a:endParaRPr lang="en-US" dirty="0">
              <a:solidFill>
                <a:schemeClr val="tx1"/>
              </a:solidFill>
            </a:endParaRPr>
          </a:p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 smtClean="0"/>
              <a:t>Основные результаты работы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22912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15900" y="1752600"/>
            <a:ext cx="8712200" cy="5105399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разработанный метод позволяет работать с различными оптическими спектрометрами благодаря использованию передаточной функции, которая напрямую зависит от наблюдаемых градиентов яркости солнечного блика, бе</a:t>
            </a:r>
            <a:r>
              <a:rPr lang="en-US" dirty="0" smtClean="0">
                <a:solidFill>
                  <a:schemeClr val="tx1"/>
                </a:solidFill>
              </a:rPr>
              <a:t>з</a:t>
            </a:r>
            <a:r>
              <a:rPr lang="ru-RU" dirty="0" smtClean="0">
                <a:solidFill>
                  <a:schemeClr val="tx1"/>
                </a:solidFill>
              </a:rPr>
              <a:t> априорного задания плотности распределения уклонов;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контрасты СКН в нефтяных сликах ситематически ниже контрастов СКН в сликах биологического происхождения;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для одного и того же слика, сформированного тонкой нефтяной плёнкой, контрасты УЭПР примерно в 1.6 раза сильнее контрастов СКН;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(СКН) в зонах конвергенции течения, и его подавления в зонах дивергенции;</a:t>
            </a:r>
          </a:p>
          <a:p>
            <a:pPr marL="514350" indent="-514350">
              <a:buFont typeface="+mj-lt"/>
              <a:buAutoNum type="romanUcPeriod"/>
            </a:pPr>
            <a:r>
              <a:rPr lang="ru-RU" dirty="0" smtClean="0">
                <a:solidFill>
                  <a:schemeClr val="tx1"/>
                </a:solidFill>
              </a:rPr>
              <a:t>аномалии характеристик ветрового волнения (СКН, обрушения) связаны с зонами дивергенции течений и пространственно привязаны к областям сильных градиентов завихренности полей квази-геострофических течений.</a:t>
            </a: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ru-RU" sz="4000" dirty="0" smtClean="0"/>
              <a:t>Положения, выносимые на защиту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222768164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-171400"/>
            <a:ext cx="8229600" cy="1252537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762000"/>
            <a:ext cx="8694712" cy="5867400"/>
          </a:xfrm>
        </p:spPr>
        <p:txBody>
          <a:bodyPr>
            <a:noAutofit/>
          </a:bodyPr>
          <a:lstStyle/>
          <a:p>
            <a:r>
              <a:rPr lang="ru-RU" sz="1600" dirty="0" smtClean="0">
                <a:solidFill>
                  <a:schemeClr val="tx1"/>
                </a:solidFill>
              </a:rPr>
              <a:t>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(РСА) и оптических изображений, а также восстановления статистических параметров поверхности Океана.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en-US" sz="1600" dirty="0" smtClean="0">
                <a:solidFill>
                  <a:schemeClr val="tx1"/>
                </a:solidFill>
              </a:rPr>
              <a:t>П</a:t>
            </a:r>
            <a:r>
              <a:rPr lang="ru-RU" sz="1600" dirty="0" smtClean="0">
                <a:solidFill>
                  <a:schemeClr val="tx1"/>
                </a:solidFill>
              </a:rPr>
              <a:t>редложенные </a:t>
            </a:r>
            <a:r>
              <a:rPr lang="ru-RU" sz="1600" dirty="0">
                <a:solidFill>
                  <a:schemeClr val="tx1"/>
                </a:solidFill>
              </a:rPr>
              <a:t>алгоритмы и методики были апробированы и внедрены в Международном центре по окружающей среде и дистанционному зондированию им. Нансена (</a:t>
            </a:r>
            <a:r>
              <a:rPr lang="en-US" sz="1600" dirty="0">
                <a:solidFill>
                  <a:schemeClr val="tx1"/>
                </a:solidFill>
              </a:rPr>
              <a:t>NIERSC</a:t>
            </a:r>
            <a:r>
              <a:rPr lang="ru-RU" sz="1600" dirty="0">
                <a:solidFill>
                  <a:schemeClr val="tx1"/>
                </a:solidFill>
              </a:rPr>
              <a:t>), а также в Лаборатории Спутниковой Океанографии (ЛСО, на англ. </a:t>
            </a:r>
            <a:r>
              <a:rPr lang="en-US" sz="1600" dirty="0">
                <a:solidFill>
                  <a:schemeClr val="tx1"/>
                </a:solidFill>
              </a:rPr>
              <a:t>SOLab</a:t>
            </a:r>
            <a:r>
              <a:rPr lang="ru-RU" sz="1600" dirty="0">
                <a:solidFill>
                  <a:schemeClr val="tx1"/>
                </a:solidFill>
              </a:rPr>
              <a:t>) РГГМУ, в виде элементов спутникового информационного портала </a:t>
            </a:r>
            <a:r>
              <a:rPr lang="en-US" sz="1600" dirty="0">
                <a:solidFill>
                  <a:schemeClr val="tx1"/>
                </a:solidFill>
              </a:rPr>
              <a:t>SATIN</a:t>
            </a:r>
            <a:r>
              <a:rPr lang="ru-RU" sz="1600" dirty="0">
                <a:solidFill>
                  <a:schemeClr val="tx1"/>
                </a:solidFill>
              </a:rPr>
              <a:t> (от англ. </a:t>
            </a:r>
            <a:r>
              <a:rPr lang="en-US" sz="1600" b="1" i="1" dirty="0">
                <a:solidFill>
                  <a:schemeClr val="tx1"/>
                </a:solidFill>
              </a:rPr>
              <a:t>SAT</a:t>
            </a:r>
            <a:r>
              <a:rPr lang="en-US" sz="1600" dirty="0">
                <a:solidFill>
                  <a:schemeClr val="tx1"/>
                </a:solidFill>
              </a:rPr>
              <a:t>ellite Data Search and Manage </a:t>
            </a:r>
            <a:r>
              <a:rPr lang="en-US" sz="1600" b="1" i="1" dirty="0">
                <a:solidFill>
                  <a:schemeClr val="tx1"/>
                </a:solidFill>
              </a:rPr>
              <a:t>IN</a:t>
            </a:r>
            <a:r>
              <a:rPr lang="en-US" sz="1600" dirty="0">
                <a:solidFill>
                  <a:schemeClr val="tx1"/>
                </a:solidFill>
              </a:rPr>
              <a:t>formation Portal</a:t>
            </a:r>
            <a:r>
              <a:rPr lang="ru-RU" sz="1600" dirty="0">
                <a:solidFill>
                  <a:schemeClr val="tx1"/>
                </a:solidFill>
              </a:rPr>
              <a:t>), для поиска, получения, отображения, распространения и хранения данных дистанционного зондирования (</a:t>
            </a:r>
            <a:r>
              <a:rPr lang="ru-RU" sz="1600" u="sng" dirty="0">
                <a:solidFill>
                  <a:schemeClr val="tx1"/>
                </a:solidFill>
                <a:hlinkClick r:id="rId2"/>
              </a:rPr>
              <a:t>http://satin.rshu.ru/</a:t>
            </a:r>
            <a:r>
              <a:rPr lang="ru-RU" sz="1600" dirty="0">
                <a:solidFill>
                  <a:schemeClr val="tx1"/>
                </a:solidFill>
              </a:rPr>
              <a:t>), а также как элемент разрабатываемой синергетической платформы  </a:t>
            </a:r>
            <a:r>
              <a:rPr lang="en-US" sz="1600" dirty="0">
                <a:solidFill>
                  <a:schemeClr val="tx1"/>
                </a:solidFill>
              </a:rPr>
              <a:t>SYNTool</a:t>
            </a:r>
            <a:r>
              <a:rPr lang="ru-RU" sz="1600" dirty="0">
                <a:solidFill>
                  <a:schemeClr val="tx1"/>
                </a:solidFill>
              </a:rPr>
              <a:t> (</a:t>
            </a:r>
            <a:r>
              <a:rPr lang="ru-RU" sz="1600" u="sng" dirty="0">
                <a:solidFill>
                  <a:schemeClr val="tx1"/>
                </a:solidFill>
                <a:hlinkClick r:id="rId3"/>
              </a:rPr>
              <a:t>http://syntool.solab.rshu.ru/</a:t>
            </a:r>
            <a:r>
              <a:rPr lang="ru-RU" sz="1600" dirty="0">
                <a:solidFill>
                  <a:schemeClr val="tx1"/>
                </a:solidFill>
              </a:rPr>
              <a:t>) ЛСО РГГМУ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Предполагается </a:t>
            </a:r>
            <a:r>
              <a:rPr lang="ru-RU" sz="1600" dirty="0">
                <a:solidFill>
                  <a:schemeClr val="tx1"/>
                </a:solidFill>
              </a:rPr>
              <a:t>дальнейшее внедрение разработанной методики для оперативной обработки РСА и оптических данных, получаемых с действующих ИСЗ и ИСЗ, планируемых к запуску российским и зарубежными  космическими агентствами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 smtClean="0">
              <a:solidFill>
                <a:schemeClr val="tx1"/>
              </a:solidFill>
            </a:endParaRPr>
          </a:p>
          <a:p>
            <a:endParaRPr lang="en-US" sz="1600" dirty="0" smtClean="0">
              <a:solidFill>
                <a:schemeClr val="tx1"/>
              </a:solidFill>
            </a:endParaRPr>
          </a:p>
          <a:p>
            <a:r>
              <a:rPr lang="ru-RU" sz="1600" dirty="0" smtClean="0">
                <a:solidFill>
                  <a:schemeClr val="tx1"/>
                </a:solidFill>
              </a:rPr>
              <a:t>По </a:t>
            </a:r>
            <a:r>
              <a:rPr lang="ru-RU" sz="1600" dirty="0">
                <a:solidFill>
                  <a:schemeClr val="tx1"/>
                </a:solidFill>
              </a:rPr>
              <a:t>результатам диссертационной работы можно утверждать, что,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данных, позволяющего лучше понять как пути формирования спутниковых изображений, так и механизмы проявления океанических явлений на поверхности</a:t>
            </a:r>
            <a:r>
              <a:rPr lang="ru-RU" sz="1600" dirty="0" smtClean="0">
                <a:solidFill>
                  <a:schemeClr val="tx1"/>
                </a:solidFill>
              </a:rPr>
              <a:t>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2333773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>
          <a:xfrm>
            <a:off x="0" y="1219200"/>
            <a:ext cx="9143999" cy="5486400"/>
          </a:xfrm>
        </p:spPr>
        <p:txBody>
          <a:bodyPr>
            <a:normAutofit fontScale="70000" lnSpcReduction="20000"/>
          </a:bodyPr>
          <a:lstStyle/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работы докладывались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отечественных и международных конференциях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в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ru-RU" dirty="0" smtClean="0">
                <a:solidFill>
                  <a:schemeClr val="tx1"/>
                </a:solidFill>
              </a:rPr>
              <a:t>частности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на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7-</a:t>
            </a:r>
            <a:r>
              <a:rPr lang="ru-RU" dirty="0" smtClean="0">
                <a:solidFill>
                  <a:schemeClr val="tx1"/>
                </a:solidFill>
              </a:rPr>
              <a:t>ой всероссийской открытой конференции</a:t>
            </a:r>
            <a:r>
              <a:rPr lang="en-US" dirty="0" smtClean="0">
                <a:solidFill>
                  <a:schemeClr val="tx1"/>
                </a:solidFill>
              </a:rPr>
              <a:t> «</a:t>
            </a:r>
            <a:r>
              <a:rPr lang="ru-RU" dirty="0" smtClean="0">
                <a:solidFill>
                  <a:schemeClr val="tx1"/>
                </a:solidFill>
              </a:rPr>
              <a:t>Современные проблемы Дистанционного зондирования Земли из Космоса</a:t>
            </a:r>
            <a:r>
              <a:rPr lang="en-US" dirty="0" smtClean="0">
                <a:solidFill>
                  <a:schemeClr val="tx1"/>
                </a:solidFill>
              </a:rPr>
              <a:t>» (</a:t>
            </a:r>
            <a:r>
              <a:rPr lang="ru-RU" dirty="0" smtClean="0">
                <a:solidFill>
                  <a:schemeClr val="tx1"/>
                </a:solidFill>
              </a:rPr>
              <a:t>Москва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Россия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ru-RU" dirty="0" smtClean="0">
                <a:solidFill>
                  <a:schemeClr val="tx1"/>
                </a:solidFill>
              </a:rPr>
              <a:t>Ноябрь</a:t>
            </a:r>
            <a:r>
              <a:rPr lang="en-US" dirty="0" smtClean="0">
                <a:solidFill>
                  <a:schemeClr val="tx1"/>
                </a:solidFill>
              </a:rPr>
              <a:t> 2009);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3rd </a:t>
            </a:r>
            <a:r>
              <a:rPr lang="en-US" dirty="0" err="1" smtClean="0">
                <a:solidFill>
                  <a:schemeClr val="tx1"/>
                </a:solidFill>
              </a:rPr>
              <a:t>SeaSAR</a:t>
            </a:r>
            <a:r>
              <a:rPr lang="en-US" dirty="0" smtClean="0">
                <a:solidFill>
                  <a:schemeClr val="tx1"/>
                </a:solidFill>
              </a:rPr>
              <a:t> workshop “Advances in SAR Oceanography from ENVISAT, ERS and ESA third party missions” (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, Italy, 25-29 January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ESA Living Planet Symposium (Bergen, Norway, 28 June - 2 July 2010);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39th COSPAR Scientific Assembly (Mysore, India, 14-22 July 2012);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6th International Workshop on Science and Applications of SAR </a:t>
            </a:r>
            <a:r>
              <a:rPr lang="en-US" dirty="0" err="1" smtClean="0">
                <a:solidFill>
                  <a:schemeClr val="tx1"/>
                </a:solidFill>
              </a:rPr>
              <a:t>Polarimetry</a:t>
            </a:r>
            <a:r>
              <a:rPr lang="en-US" dirty="0" smtClean="0">
                <a:solidFill>
                  <a:schemeClr val="tx1"/>
                </a:solidFill>
              </a:rPr>
              <a:t> and </a:t>
            </a:r>
            <a:r>
              <a:rPr lang="en-US" dirty="0" err="1" smtClean="0">
                <a:solidFill>
                  <a:schemeClr val="tx1"/>
                </a:solidFill>
              </a:rPr>
              <a:t>Polarimetric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Interferometry</a:t>
            </a:r>
            <a:r>
              <a:rPr lang="en-US" dirty="0" smtClean="0">
                <a:solidFill>
                  <a:schemeClr val="tx1"/>
                </a:solidFill>
              </a:rPr>
              <a:t>, </a:t>
            </a:r>
            <a:r>
              <a:rPr lang="en-US" dirty="0" err="1" smtClean="0">
                <a:solidFill>
                  <a:schemeClr val="tx1"/>
                </a:solidFill>
              </a:rPr>
              <a:t>POLinSAR</a:t>
            </a:r>
            <a:r>
              <a:rPr lang="en-US" dirty="0" smtClean="0">
                <a:solidFill>
                  <a:schemeClr val="tx1"/>
                </a:solidFill>
              </a:rPr>
              <a:t> 2013 (28 January - 1February 2013, </a:t>
            </a:r>
            <a:r>
              <a:rPr lang="en-US" dirty="0" err="1" smtClean="0">
                <a:solidFill>
                  <a:schemeClr val="tx1"/>
                </a:solidFill>
              </a:rPr>
              <a:t>Frascati</a:t>
            </a:r>
            <a:r>
              <a:rPr lang="en-US" dirty="0" smtClean="0">
                <a:solidFill>
                  <a:schemeClr val="tx1"/>
                </a:solidFill>
              </a:rPr>
              <a:t> (Rome), Italy);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Asia-Pacific Conference on Synthetic Aperture Radar "Overcoming the Hardships: Responding to Disasters with SAR", (Tsukuba, Japan, 23-27 September 2013).</a:t>
            </a: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По теме диссертации </a:t>
            </a:r>
            <a:r>
              <a:rPr lang="ru-RU" b="1" dirty="0" smtClean="0">
                <a:solidFill>
                  <a:schemeClr val="tx1"/>
                </a:solidFill>
              </a:rPr>
              <a:t>опубликовано 24 печатные работы</a:t>
            </a:r>
            <a:r>
              <a:rPr lang="ru-RU" dirty="0" smtClean="0">
                <a:solidFill>
                  <a:schemeClr val="tx1"/>
                </a:solidFill>
              </a:rPr>
              <a:t>, включая</a:t>
            </a:r>
            <a:r>
              <a:rPr lang="en-US" dirty="0" smtClean="0">
                <a:solidFill>
                  <a:schemeClr val="tx1"/>
                </a:solidFill>
              </a:rPr>
              <a:t>:</a:t>
            </a: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21 тезис конференций</a:t>
            </a:r>
            <a:r>
              <a:rPr lang="ru-RU" dirty="0" smtClean="0">
                <a:solidFill>
                  <a:schemeClr val="tx1"/>
                </a:solidFill>
              </a:rPr>
              <a:t>,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ru-RU" b="1" dirty="0" smtClean="0">
                <a:solidFill>
                  <a:schemeClr val="tx1"/>
                </a:solidFill>
              </a:rPr>
              <a:t>6 реферируемых изданий </a:t>
            </a:r>
            <a:r>
              <a:rPr lang="en-US" dirty="0" err="1" smtClean="0">
                <a:solidFill>
                  <a:schemeClr val="tx1"/>
                </a:solidFill>
              </a:rPr>
              <a:t>из</a:t>
            </a:r>
            <a:r>
              <a:rPr lang="en-US" dirty="0" smtClean="0">
                <a:solidFill>
                  <a:schemeClr val="tx1"/>
                </a:solidFill>
              </a:rPr>
              <a:t> </a:t>
            </a:r>
            <a:r>
              <a:rPr lang="en-US" dirty="0" err="1" smtClean="0">
                <a:solidFill>
                  <a:schemeClr val="tx1"/>
                </a:solidFill>
              </a:rPr>
              <a:t>списка</a:t>
            </a:r>
            <a:r>
              <a:rPr lang="en-US" dirty="0" smtClean="0">
                <a:solidFill>
                  <a:schemeClr val="tx1"/>
                </a:solidFill>
              </a:rPr>
              <a:t> ВАК </a:t>
            </a:r>
            <a:r>
              <a:rPr lang="ru-RU" dirty="0" smtClean="0">
                <a:solidFill>
                  <a:schemeClr val="tx1"/>
                </a:solidFill>
              </a:rPr>
              <a:t>и</a:t>
            </a:r>
            <a:endParaRPr lang="en-US" dirty="0" smtClean="0">
              <a:solidFill>
                <a:schemeClr val="tx1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en-US" dirty="0" smtClean="0">
                <a:solidFill>
                  <a:schemeClr val="tx1"/>
                </a:solidFill>
              </a:rPr>
              <a:t>4</a:t>
            </a:r>
            <a:r>
              <a:rPr lang="ru-RU" dirty="0" smtClean="0">
                <a:solidFill>
                  <a:schemeClr val="tx1"/>
                </a:solidFill>
              </a:rPr>
              <a:t> патента</a:t>
            </a:r>
            <a:endParaRPr lang="en-US" dirty="0" smtClean="0">
              <a:solidFill>
                <a:schemeClr val="tx1"/>
              </a:solidFill>
            </a:endParaRPr>
          </a:p>
          <a:p>
            <a:endParaRPr lang="en-US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dirty="0" smtClean="0">
                <a:solidFill>
                  <a:schemeClr val="tx1"/>
                </a:solidFill>
              </a:rPr>
              <a:t>Результаты проделанной работы также докладывались и обсуждались на различных </a:t>
            </a:r>
            <a:r>
              <a:rPr lang="ru-RU" b="1" dirty="0" smtClean="0">
                <a:solidFill>
                  <a:schemeClr val="tx1"/>
                </a:solidFill>
              </a:rPr>
              <a:t>международных научных семинарах</a:t>
            </a:r>
            <a:r>
              <a:rPr lang="ru-RU" dirty="0" smtClean="0">
                <a:solidFill>
                  <a:schemeClr val="tx1"/>
                </a:solidFill>
              </a:rPr>
              <a:t> как за рубежом (в </a:t>
            </a:r>
            <a:r>
              <a:rPr lang="ru-RU" b="1" dirty="0" smtClean="0">
                <a:solidFill>
                  <a:schemeClr val="tx1"/>
                </a:solidFill>
              </a:rPr>
              <a:t>Норвегии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Франции</a:t>
            </a:r>
            <a:r>
              <a:rPr lang="ru-RU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Финляндии</a:t>
            </a:r>
            <a:r>
              <a:rPr lang="en-US" b="1" dirty="0" smtClean="0">
                <a:solidFill>
                  <a:schemeClr val="tx1"/>
                </a:solidFill>
              </a:rPr>
              <a:t>, </a:t>
            </a:r>
            <a:r>
              <a:rPr lang="ru-RU" b="1" dirty="0" smtClean="0">
                <a:solidFill>
                  <a:schemeClr val="tx1"/>
                </a:solidFill>
              </a:rPr>
              <a:t>Италии</a:t>
            </a:r>
            <a:r>
              <a:rPr lang="en-US" b="1" dirty="0" smtClean="0">
                <a:solidFill>
                  <a:schemeClr val="tx1"/>
                </a:solidFill>
              </a:rPr>
              <a:t> и </a:t>
            </a:r>
            <a:r>
              <a:rPr lang="en-US" b="1" dirty="0" err="1" smtClean="0">
                <a:solidFill>
                  <a:schemeClr val="tx1"/>
                </a:solidFill>
              </a:rPr>
              <a:t>Японии</a:t>
            </a:r>
            <a:r>
              <a:rPr lang="ru-RU" dirty="0" smtClean="0">
                <a:solidFill>
                  <a:schemeClr val="tx1"/>
                </a:solidFill>
              </a:rPr>
              <a:t>), так и в </a:t>
            </a:r>
            <a:r>
              <a:rPr lang="ru-RU" b="1" dirty="0" smtClean="0">
                <a:solidFill>
                  <a:schemeClr val="tx1"/>
                </a:solidFill>
              </a:rPr>
              <a:t>России</a:t>
            </a:r>
            <a:r>
              <a:rPr lang="ru-RU" dirty="0" smtClean="0">
                <a:solidFill>
                  <a:schemeClr val="tx1"/>
                </a:solidFill>
              </a:rPr>
              <a:t>.</a:t>
            </a:r>
          </a:p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457200" y="-76200"/>
            <a:ext cx="8229600" cy="1252728"/>
          </a:xfrm>
        </p:spPr>
        <p:txBody>
          <a:bodyPr>
            <a:noAutofit/>
          </a:bodyPr>
          <a:lstStyle/>
          <a:p>
            <a:r>
              <a:rPr lang="ru-RU" sz="4000" dirty="0"/>
              <a:t>Апробация работы и публикации</a:t>
            </a:r>
            <a:endParaRPr lang="en-US" sz="4000" dirty="0"/>
          </a:p>
        </p:txBody>
      </p:sp>
    </p:spTree>
    <p:extLst>
      <p:ext uri="{BB962C8B-B14F-4D97-AF65-F5344CB8AC3E}">
        <p14:creationId xmlns:p14="http://schemas.microsoft.com/office/powerpoint/2010/main" val="182696142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412776"/>
            <a:ext cx="8694712" cy="5184576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Издания из списка ВАК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marL="342900" lvl="0" indent="-342900">
              <a:buNone/>
            </a:pPr>
            <a:r>
              <a:rPr lang="en-US" sz="1600" b="1" dirty="0" smtClean="0">
                <a:solidFill>
                  <a:schemeClr val="tx1"/>
                </a:solidFill>
              </a:rPr>
              <a:t>1. </a:t>
            </a:r>
            <a:r>
              <a:rPr lang="ru-RU" sz="1600" b="1" dirty="0" smtClean="0">
                <a:solidFill>
                  <a:schemeClr val="tx1"/>
                </a:solidFill>
              </a:rPr>
              <a:t>М</a:t>
            </a:r>
            <a:r>
              <a:rPr lang="en-US" sz="1600" b="1" dirty="0" smtClean="0">
                <a:solidFill>
                  <a:schemeClr val="tx1"/>
                </a:solidFill>
              </a:rPr>
              <a:t>я</a:t>
            </a:r>
            <a:r>
              <a:rPr lang="ru-RU" sz="1600" b="1" dirty="0" smtClean="0">
                <a:solidFill>
                  <a:schemeClr val="tx1"/>
                </a:solidFill>
              </a:rPr>
              <a:t>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В.Н.. Оценка контрастов поверхностных проявлений океанических явлений по изображениям солнечного блика. // Учёные записки Российского государственного гидрометеорологического университета No.16. Научно-теоретический журнал. - СПб.: изд. РГГМУ, 2010. - С. 94-114.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2. </a:t>
            </a:r>
            <a:r>
              <a:rPr lang="en-US" sz="1600" dirty="0" err="1" smtClean="0">
                <a:solidFill>
                  <a:schemeClr val="tx1"/>
                </a:solidFill>
              </a:rPr>
              <a:t>Kozlov</a:t>
            </a:r>
            <a:r>
              <a:rPr lang="en-US" sz="1600" dirty="0" smtClean="0">
                <a:solidFill>
                  <a:schemeClr val="tx1"/>
                </a:solidFill>
              </a:rPr>
              <a:t> I.E.,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Dailidienė</a:t>
            </a:r>
            <a:r>
              <a:rPr lang="en-US" sz="1600" dirty="0" smtClean="0">
                <a:solidFill>
                  <a:schemeClr val="tx1"/>
                </a:solidFill>
              </a:rPr>
              <a:t> I.,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 ASAR imaging for coastal upwelling in the Baltic Sea. // Advances in Space Research. 2012. № 50. С. 1125–1137.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3.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Imaging </a:t>
            </a:r>
            <a:r>
              <a:rPr lang="en-US" sz="1600" dirty="0" err="1" smtClean="0">
                <a:solidFill>
                  <a:schemeClr val="tx1"/>
                </a:solidFill>
              </a:rPr>
              <a:t>mesoscale</a:t>
            </a:r>
            <a:r>
              <a:rPr lang="en-US" sz="1600" dirty="0" smtClean="0">
                <a:solidFill>
                  <a:schemeClr val="tx1"/>
                </a:solidFill>
              </a:rPr>
              <a:t> upper ocean dynamics using synthetic aperture radar and optical data. // Journal of Geophysical Research. 2012. № 117. С. C04029.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4.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</a:t>
            </a:r>
            <a:r>
              <a:rPr lang="en-US" sz="1600" dirty="0" smtClean="0">
                <a:solidFill>
                  <a:schemeClr val="tx1"/>
                </a:solidFill>
              </a:rPr>
              <a:t>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J.A., Collard F. Joint sun-glitter and radar imagery of surface slicks. // Remote Sensing of Environment. 2012. № 120. С. 123–132.</a:t>
            </a:r>
          </a:p>
          <a:p>
            <a:pPr>
              <a:buNone/>
            </a:pPr>
            <a:r>
              <a:rPr lang="en-US" sz="1600" dirty="0" smtClean="0">
                <a:solidFill>
                  <a:schemeClr val="tx1"/>
                </a:solidFill>
              </a:rPr>
              <a:t>5. </a:t>
            </a:r>
            <a:r>
              <a:rPr lang="en-US" sz="1600" dirty="0" err="1" smtClean="0">
                <a:solidFill>
                  <a:schemeClr val="tx1"/>
                </a:solidFill>
              </a:rPr>
              <a:t>Kudryavtsev</a:t>
            </a:r>
            <a:r>
              <a:rPr lang="en-US" sz="1600" dirty="0" smtClean="0">
                <a:solidFill>
                  <a:schemeClr val="tx1"/>
                </a:solidFill>
              </a:rPr>
              <a:t> V.N., </a:t>
            </a:r>
            <a:r>
              <a:rPr lang="en-US" sz="1600" dirty="0" err="1" smtClean="0">
                <a:solidFill>
                  <a:schemeClr val="tx1"/>
                </a:solidFill>
              </a:rPr>
              <a:t>Chapron</a:t>
            </a:r>
            <a:r>
              <a:rPr lang="en-US" sz="1600" dirty="0" smtClean="0">
                <a:solidFill>
                  <a:schemeClr val="tx1"/>
                </a:solidFill>
              </a:rPr>
              <a:t> B., </a:t>
            </a:r>
            <a:r>
              <a:rPr lang="en-US" sz="1600" b="1" dirty="0" err="1" smtClean="0">
                <a:solidFill>
                  <a:schemeClr val="tx1"/>
                </a:solidFill>
              </a:rPr>
              <a:t>Myasoedov</a:t>
            </a:r>
            <a:r>
              <a:rPr lang="en-US" sz="1600" b="1" dirty="0" smtClean="0">
                <a:solidFill>
                  <a:schemeClr val="tx1"/>
                </a:solidFill>
              </a:rPr>
              <a:t> A.G.</a:t>
            </a:r>
            <a:r>
              <a:rPr lang="en-US" sz="1600" dirty="0" smtClean="0">
                <a:solidFill>
                  <a:schemeClr val="tx1"/>
                </a:solidFill>
              </a:rPr>
              <a:t>, Collard F., </a:t>
            </a:r>
            <a:r>
              <a:rPr lang="en-US" sz="1600" dirty="0" err="1" smtClean="0">
                <a:solidFill>
                  <a:schemeClr val="tx1"/>
                </a:solidFill>
              </a:rPr>
              <a:t>Johannessen</a:t>
            </a:r>
            <a:r>
              <a:rPr lang="en-US" sz="1600" dirty="0" smtClean="0">
                <a:solidFill>
                  <a:schemeClr val="tx1"/>
                </a:solidFill>
              </a:rPr>
              <a:t> J.A. On Dual Co-Polarized SAR Measurements of the Ocean Surface. // IEEE </a:t>
            </a:r>
            <a:r>
              <a:rPr lang="en-US" sz="1600" dirty="0" err="1" smtClean="0">
                <a:solidFill>
                  <a:schemeClr val="tx1"/>
                </a:solidFill>
              </a:rPr>
              <a:t>Geoscience</a:t>
            </a:r>
            <a:r>
              <a:rPr lang="en-US" sz="1600" dirty="0" smtClean="0">
                <a:solidFill>
                  <a:schemeClr val="tx1"/>
                </a:solidFill>
              </a:rPr>
              <a:t> and Remote Sensing Letters. </a:t>
            </a:r>
            <a:r>
              <a:rPr lang="ru-RU" sz="1600" dirty="0" smtClean="0">
                <a:solidFill>
                  <a:schemeClr val="tx1"/>
                </a:solidFill>
              </a:rPr>
              <a:t>2013. Т. 10. № 4. С. 761–765.</a:t>
            </a:r>
            <a:endParaRPr lang="en-US" sz="1600" dirty="0" smtClean="0">
              <a:solidFill>
                <a:schemeClr val="tx1"/>
              </a:solidFill>
            </a:endParaRPr>
          </a:p>
          <a:p>
            <a:pPr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6. Зимин А.В., Родионов А.А., Шапрон Б., Романенков Д.А., Здоровеннов Р.Э.,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Шевчук О.И. Работы с научно-исследовательского судна «Эколог» по проекту «Мегагрант» в белом море, выполненные в июле-августе 2012 года. // Учёные записки Российского государственного гидрометеорологического университета. 2013.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318897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457200" y="88231"/>
            <a:ext cx="8229600" cy="1252537"/>
          </a:xfrm>
        </p:spPr>
        <p:txBody>
          <a:bodyPr>
            <a:noAutofit/>
          </a:bodyPr>
          <a:lstStyle/>
          <a:p>
            <a:pPr algn="r"/>
            <a:r>
              <a:rPr lang="ru-RU" sz="4000" dirty="0"/>
              <a:t>Список работ, опубликованных по теме диссертации</a:t>
            </a:r>
            <a:endParaRPr lang="en-US" sz="4000" dirty="0"/>
          </a:p>
        </p:txBody>
      </p:sp>
      <p:sp>
        <p:nvSpPr>
          <p:cNvPr id="3" name="Объект 2"/>
          <p:cNvSpPr>
            <a:spLocks noGrp="1"/>
          </p:cNvSpPr>
          <p:nvPr>
            <p:ph idx="4294967295"/>
          </p:nvPr>
        </p:nvSpPr>
        <p:spPr>
          <a:xfrm>
            <a:off x="224644" y="1340768"/>
            <a:ext cx="8694712" cy="5400600"/>
          </a:xfrm>
        </p:spPr>
        <p:txBody>
          <a:bodyPr>
            <a:noAutofit/>
          </a:bodyPr>
          <a:lstStyle/>
          <a:p>
            <a:pPr>
              <a:buNone/>
            </a:pPr>
            <a:r>
              <a:rPr lang="x-none" sz="1600" b="1" i="1" smtClean="0">
                <a:solidFill>
                  <a:schemeClr val="tx1"/>
                </a:solidFill>
              </a:rPr>
              <a:t>Патенты</a:t>
            </a:r>
            <a:endParaRPr lang="en-US" sz="1600" b="1" i="1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 Кудрявцев В.Н. Свидетельство о государственной регистрации программы для ЭВМ №2011610860: GLAMOROS: Оценка контрастов поверхностных проявлений океанических явлений по изображениям солнечного блика. Заявка № 2010617455. Дата поступления 22 ноября 2010г. Зарегистрировано в Реестре программ для ЭВМ 20 января 2011г.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Кудрявцев В.Н., Шапрон Б.Ж.А., Коллард Ф.Ж.К. Свидетельство о государственной регистрации программы для ЭВМ №2012660424 DUPOL: «Оценка характеристик поверхности Океана по двух-поляризационным радиолокационным изображениям из Космоса» Заявка № 2012617706. Дата поступления 9 октября 2012г. Зарегистрировано в Реестре программ для ЭВМ 19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Козлов И.Е. Свидетельство о государственной регистрации программы для ЭВМ №2012660637 INTERWAVE: «Определение характеристик океанских внутренних волн по их проявлениям в спутниковых радиолокационных снимках морской поверхности» Заявка № 2012618623. Дата поступления 10 октября 2012г. Зарегистрировано в Реестре программ для ЭВМ 26 ноября 2012г.</a:t>
            </a:r>
            <a:endParaRPr lang="en-US" sz="1600" dirty="0" smtClean="0">
              <a:solidFill>
                <a:schemeClr val="tx1"/>
              </a:solidFill>
            </a:endParaRPr>
          </a:p>
          <a:p>
            <a:pPr lvl="0">
              <a:buNone/>
            </a:pPr>
            <a:r>
              <a:rPr lang="ru-RU" sz="1600" dirty="0" smtClean="0">
                <a:solidFill>
                  <a:schemeClr val="tx1"/>
                </a:solidFill>
              </a:rPr>
              <a:t>Зимин А.В., Козлов И.Е., </a:t>
            </a:r>
            <a:r>
              <a:rPr lang="ru-RU" sz="1600" b="1" dirty="0" smtClean="0">
                <a:solidFill>
                  <a:schemeClr val="tx1"/>
                </a:solidFill>
              </a:rPr>
              <a:t>Мясоедов А.Г.</a:t>
            </a:r>
            <a:r>
              <a:rPr lang="ru-RU" sz="1600" dirty="0" smtClean="0">
                <a:solidFill>
                  <a:schemeClr val="tx1"/>
                </a:solidFill>
              </a:rPr>
              <a:t>, Мохнаткин Ф.Ю. Свидетельство о государственной регистрации базы данных №2012621188 «Проявления внутренних волн по данным контактных и спутниковых наблюдений в Белом море в 2010 году (ВВ БМ 2010)» Заявка № 2012621065. Дата поступления 9 октября 2012г. Зарегистрировано в Реестре баз данных 19 ноября 2012г.</a:t>
            </a:r>
            <a:endParaRPr lang="en-US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832219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\\GALATEA\tethys\Documents\АСПИРАНТУРА\NIERSC\Projects\Glint Sevastopol 2011\DSC_0891.png"/>
          <p:cNvPicPr>
            <a:picLocks noChangeAspect="1" noChangeArrowheads="1"/>
          </p:cNvPicPr>
          <p:nvPr/>
        </p:nvPicPr>
        <p:blipFill>
          <a:blip r:embed="rId3"/>
          <a:srcRect l="6469" t="383" r="6469" b="2210"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Заголовок 1"/>
          <p:cNvSpPr>
            <a:spLocks noGrp="1"/>
          </p:cNvSpPr>
          <p:nvPr>
            <p:ph type="title" idx="4294967295"/>
          </p:nvPr>
        </p:nvSpPr>
        <p:spPr>
          <a:xfrm>
            <a:off x="685800" y="1524000"/>
            <a:ext cx="7772400" cy="1524000"/>
          </a:xfrm>
        </p:spPr>
        <p:txBody>
          <a:bodyPr>
            <a:noAutofit/>
          </a:bodyPr>
          <a:lstStyle/>
          <a:p>
            <a:r>
              <a:rPr lang="ru-RU" sz="4000" dirty="0" smtClean="0"/>
              <a:t>Благодарности</a:t>
            </a:r>
            <a:endParaRPr lang="en-US" sz="4000" dirty="0"/>
          </a:p>
        </p:txBody>
      </p:sp>
      <p:sp>
        <p:nvSpPr>
          <p:cNvPr id="5" name="подпись"/>
          <p:cNvSpPr>
            <a:spLocks noChangeArrowheads="1"/>
          </p:cNvSpPr>
          <p:nvPr/>
        </p:nvSpPr>
        <p:spPr bwMode="auto">
          <a:xfrm>
            <a:off x="0" y="5935663"/>
            <a:ext cx="2647951" cy="9223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ru-RU" dirty="0">
                <a:solidFill>
                  <a:schemeClr val="bg1"/>
                </a:solidFill>
              </a:rPr>
              <a:t>Солнечный блик с платформы в Кацивели, Сентябрь 2011г.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Основное"/>
          <p:cNvSpPr/>
          <p:nvPr/>
        </p:nvSpPr>
        <p:spPr>
          <a:xfrm>
            <a:off x="76200" y="-76200"/>
            <a:ext cx="32766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 err="1" smtClean="0">
                <a:solidFill>
                  <a:schemeClr val="bg1"/>
                </a:solidFill>
              </a:rPr>
              <a:t>Кудрявцев</a:t>
            </a:r>
            <a:r>
              <a:rPr lang="en-US" sz="2400" dirty="0" smtClean="0">
                <a:solidFill>
                  <a:schemeClr val="bg1"/>
                </a:solidFill>
              </a:rPr>
              <a:t> В.Н.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smtClean="0">
                <a:solidFill>
                  <a:schemeClr val="bg1"/>
                </a:solidFill>
              </a:rPr>
              <a:t>† </a:t>
            </a:r>
            <a:r>
              <a:rPr lang="en-US" sz="2400" dirty="0" err="1" smtClean="0">
                <a:solidFill>
                  <a:schemeClr val="bg1"/>
                </a:solidFill>
              </a:rPr>
              <a:t>Акимов</a:t>
            </a:r>
            <a:r>
              <a:rPr lang="en-US" sz="2400" dirty="0" smtClean="0">
                <a:solidFill>
                  <a:schemeClr val="bg1"/>
                </a:solidFill>
              </a:rPr>
              <a:t> Д.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Ефимов</a:t>
            </a:r>
            <a:r>
              <a:rPr lang="en-US" sz="2400" dirty="0" smtClean="0">
                <a:solidFill>
                  <a:schemeClr val="bg1"/>
                </a:solidFill>
              </a:rPr>
              <a:t> С.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Коросов</a:t>
            </a:r>
            <a:r>
              <a:rPr lang="en-US" sz="2400" dirty="0" smtClean="0">
                <a:solidFill>
                  <a:schemeClr val="bg1"/>
                </a:solidFill>
              </a:rPr>
              <a:t> А.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en-US" sz="2400" dirty="0" err="1" smtClean="0">
                <a:solidFill>
                  <a:schemeClr val="bg1"/>
                </a:solidFill>
              </a:rPr>
              <a:t>Морозов</a:t>
            </a:r>
            <a:r>
              <a:rPr lang="en-US" sz="2400" dirty="0" smtClean="0">
                <a:solidFill>
                  <a:schemeClr val="bg1"/>
                </a:solidFill>
              </a:rPr>
              <a:t> Е.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Заболотских Е.</a:t>
            </a:r>
            <a:r>
              <a:rPr lang="en-US" sz="2400" dirty="0" smtClean="0">
                <a:solidFill>
                  <a:schemeClr val="bg1"/>
                </a:solidFill>
              </a:rPr>
              <a:t>В.</a:t>
            </a:r>
          </a:p>
          <a:p>
            <a:endParaRPr lang="en-US" sz="2400" dirty="0" smtClean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Козлов 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Сычев В.И.</a:t>
            </a:r>
          </a:p>
          <a:p>
            <a:endParaRPr lang="ru-RU" sz="2400" dirty="0">
              <a:solidFill>
                <a:schemeClr val="bg1"/>
              </a:solidFill>
            </a:endParaRPr>
          </a:p>
          <a:p>
            <a:r>
              <a:rPr lang="ru-RU" sz="2400" dirty="0" smtClean="0">
                <a:solidFill>
                  <a:schemeClr val="bg1"/>
                </a:solidFill>
              </a:rPr>
              <a:t>Шапрон Б.</a:t>
            </a:r>
            <a:endParaRPr lang="en-US" sz="2400" dirty="0" smtClean="0">
              <a:solidFill>
                <a:schemeClr val="bg1"/>
              </a:solidFill>
            </a:endParaRPr>
          </a:p>
        </p:txBody>
      </p:sp>
      <p:sp>
        <p:nvSpPr>
          <p:cNvPr id="11" name="Отзывы"/>
          <p:cNvSpPr/>
          <p:nvPr/>
        </p:nvSpPr>
        <p:spPr>
          <a:xfrm>
            <a:off x="5715000" y="-76200"/>
            <a:ext cx="3352800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Ермаков</a:t>
            </a:r>
            <a:r>
              <a:rPr lang="en-US" sz="2400" dirty="0" smtClean="0">
                <a:solidFill>
                  <a:schemeClr val="bg1"/>
                </a:solidFill>
              </a:rPr>
              <a:t> С.А.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Лаврова</a:t>
            </a:r>
            <a:r>
              <a:rPr lang="en-US" sz="2400" dirty="0" smtClean="0">
                <a:solidFill>
                  <a:schemeClr val="bg1"/>
                </a:solidFill>
              </a:rPr>
              <a:t> О.Ю.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Мелентьев</a:t>
            </a:r>
            <a:r>
              <a:rPr lang="en-US" sz="2400" dirty="0" smtClean="0">
                <a:solidFill>
                  <a:schemeClr val="bg1"/>
                </a:solidFill>
              </a:rPr>
              <a:t> В.В.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Митник</a:t>
            </a:r>
            <a:r>
              <a:rPr lang="en-US" sz="2400" dirty="0" smtClean="0">
                <a:solidFill>
                  <a:schemeClr val="bg1"/>
                </a:solidFill>
              </a:rPr>
              <a:t> Л.М.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Репина</a:t>
            </a:r>
            <a:r>
              <a:rPr lang="en-US" sz="2400" dirty="0" smtClean="0">
                <a:solidFill>
                  <a:schemeClr val="bg1"/>
                </a:solidFill>
              </a:rPr>
              <a:t> И.А.</a:t>
            </a:r>
          </a:p>
          <a:p>
            <a:pPr algn="r"/>
            <a:endParaRPr lang="en-US" sz="2400" dirty="0" smtClean="0">
              <a:solidFill>
                <a:schemeClr val="bg1"/>
              </a:solidFill>
            </a:endParaRPr>
          </a:p>
          <a:p>
            <a:pPr algn="r"/>
            <a:r>
              <a:rPr lang="en-US" sz="2400" dirty="0" err="1" smtClean="0">
                <a:solidFill>
                  <a:schemeClr val="bg1"/>
                </a:solidFill>
              </a:rPr>
              <a:t>Решняк</a:t>
            </a:r>
            <a:r>
              <a:rPr lang="en-US" sz="2400" dirty="0" smtClean="0">
                <a:solidFill>
                  <a:schemeClr val="bg1"/>
                </a:solidFill>
              </a:rPr>
              <a:t> В.И.</a:t>
            </a:r>
            <a:endParaRPr lang="ru-RU" sz="2400" dirty="0" smtClean="0">
              <a:solidFill>
                <a:schemeClr val="bg1"/>
              </a:solidFill>
            </a:endParaRP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Станичный С.В.</a:t>
            </a:r>
          </a:p>
          <a:p>
            <a:pPr algn="r"/>
            <a:endParaRPr lang="ru-RU" sz="2400" dirty="0">
              <a:solidFill>
                <a:schemeClr val="bg1"/>
              </a:solidFill>
            </a:endParaRP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NIERSC/NERSC,</a:t>
            </a:r>
          </a:p>
          <a:p>
            <a:pPr algn="r"/>
            <a:r>
              <a:rPr lang="en-US" sz="2400" dirty="0" smtClean="0">
                <a:solidFill>
                  <a:schemeClr val="bg1"/>
                </a:solidFill>
              </a:rPr>
              <a:t>IFREMER,</a:t>
            </a:r>
          </a:p>
          <a:p>
            <a:pPr algn="r"/>
            <a:r>
              <a:rPr lang="ru-RU" sz="2400" dirty="0" smtClean="0">
                <a:solidFill>
                  <a:schemeClr val="bg1"/>
                </a:solidFill>
              </a:rPr>
              <a:t>РГГМУ, МГИ, МГУ</a:t>
            </a:r>
            <a:endParaRPr lang="ru-RU" sz="2400" dirty="0">
              <a:solidFill>
                <a:schemeClr val="bg1"/>
              </a:solidFill>
            </a:endParaRPr>
          </a:p>
        </p:txBody>
      </p:sp>
      <p:sp>
        <p:nvSpPr>
          <p:cNvPr id="7" name="Марина и Кира"/>
          <p:cNvSpPr/>
          <p:nvPr/>
        </p:nvSpPr>
        <p:spPr>
          <a:xfrm>
            <a:off x="609600" y="2590800"/>
            <a:ext cx="79248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Огромное спасибо и самые сердечные слова благодарности</a:t>
            </a:r>
            <a:r>
              <a:rPr lang="en-US" sz="2400" dirty="0" smtClean="0">
                <a:solidFill>
                  <a:schemeClr val="bg1"/>
                </a:solidFill>
              </a:rPr>
              <a:t> </a:t>
            </a:r>
            <a:r>
              <a:rPr lang="ru-RU" sz="2400" dirty="0" smtClean="0">
                <a:solidFill>
                  <a:schemeClr val="bg1"/>
                </a:solidFill>
              </a:rPr>
              <a:t>моим родителям,</a:t>
            </a:r>
          </a:p>
          <a:p>
            <a:pPr algn="ctr"/>
            <a:r>
              <a:rPr lang="en-US" sz="2400" dirty="0" smtClean="0">
                <a:solidFill>
                  <a:schemeClr val="bg1"/>
                </a:solidFill>
              </a:rPr>
              <a:t>супруге  </a:t>
            </a:r>
            <a:r>
              <a:rPr lang="ru-RU" sz="2400" b="1" dirty="0" smtClean="0">
                <a:solidFill>
                  <a:schemeClr val="bg1"/>
                </a:solidFill>
              </a:rPr>
              <a:t>Марине</a:t>
            </a:r>
            <a:r>
              <a:rPr lang="en-US" sz="2400" dirty="0" smtClean="0">
                <a:solidFill>
                  <a:schemeClr val="bg1"/>
                </a:solidFill>
              </a:rPr>
              <a:t> и </a:t>
            </a:r>
            <a:r>
              <a:rPr lang="ru-RU" sz="2400" dirty="0" smtClean="0">
                <a:solidFill>
                  <a:schemeClr val="bg1"/>
                </a:solidFill>
              </a:rPr>
              <a:t>дочке </a:t>
            </a:r>
            <a:r>
              <a:rPr lang="ru-RU" sz="2400" b="1" dirty="0" smtClean="0">
                <a:solidFill>
                  <a:schemeClr val="bg1"/>
                </a:solidFill>
              </a:rPr>
              <a:t>Кир</a:t>
            </a:r>
            <a:r>
              <a:rPr lang="en-US" sz="2400" b="1" dirty="0" smtClean="0">
                <a:solidFill>
                  <a:schemeClr val="bg1"/>
                </a:solidFill>
              </a:rPr>
              <a:t>е</a:t>
            </a:r>
            <a:endParaRPr lang="ru-RU" sz="2400" b="1" dirty="0">
              <a:solidFill>
                <a:schemeClr val="bg1"/>
              </a:solidFill>
            </a:endParaRPr>
          </a:p>
        </p:txBody>
      </p:sp>
      <p:sp>
        <p:nvSpPr>
          <p:cNvPr id="8" name="Остальные"/>
          <p:cNvSpPr/>
          <p:nvPr/>
        </p:nvSpPr>
        <p:spPr>
          <a:xfrm>
            <a:off x="609600" y="2598003"/>
            <a:ext cx="79248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 smtClean="0">
                <a:solidFill>
                  <a:schemeClr val="bg1"/>
                </a:solidFill>
              </a:rPr>
              <a:t>Спасибо моим коллегам и многим другим, чьи имена не вместились на один слайд</a:t>
            </a:r>
            <a:endParaRPr lang="ru-RU" sz="2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50785243"/>
      </p:ext>
    </p:extLst>
  </p:cSld>
  <p:clrMapOvr>
    <a:masterClrMapping/>
  </p:clrMapOvr>
  <p:transition advClick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8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8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3000"/>
                            </p:stCondLst>
                            <p:childTnLst>
                              <p:par>
                                <p:cTn id="14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4000"/>
                            </p:stCondLst>
                            <p:childTnLst>
                              <p:par>
                                <p:cTn id="18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0"/>
                            </p:stCondLst>
                            <p:childTnLst>
                              <p:par>
                                <p:cTn id="22" presetID="9" presetClass="entr" presetSubtype="0" fill="hold" grpId="1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0"/>
                            </p:stCondLst>
                            <p:childTnLst>
                              <p:par>
                                <p:cTn id="26" presetID="9" presetClass="exit" presetSubtype="0" fill="hold" grpId="0" nodeType="afterEffect">
                                  <p:stCondLst>
                                    <p:cond delay="300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3000"/>
                            </p:stCondLst>
                            <p:childTnLst>
                              <p:par>
                                <p:cTn id="30" presetID="12" presetClass="exit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slide(fromBottom)">
                                      <p:cBhvr>
                                        <p:cTn id="31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0" grpId="0"/>
      <p:bldP spid="11" grpId="0" uiExpand="1"/>
      <p:bldP spid="7" grpId="0"/>
      <p:bldP spid="7" grpId="1"/>
      <p:bldP spid="8" grpId="0"/>
      <p:bldP spid="8" grpId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SA_WSM_1PNPDE20071118_072437Variations Sigma0 linear_crop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0" y="194421"/>
            <a:ext cx="5888160" cy="32993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2531" name="Picture 3" descr="Contrasts NRCS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0" y="3623421"/>
            <a:ext cx="5955840" cy="32979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532" name="TextBox 3"/>
          <p:cNvSpPr txBox="1">
            <a:spLocks noChangeArrowheads="1"/>
          </p:cNvSpPr>
          <p:nvPr/>
        </p:nvSpPr>
        <p:spPr bwMode="auto">
          <a:xfrm>
            <a:off x="5876640" y="1355183"/>
            <a:ext cx="2716285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pPr algn="ctr"/>
            <a:r>
              <a:rPr lang="ru-RU" sz="3600" b="1" dirty="0"/>
              <a:t>РСА</a:t>
            </a:r>
          </a:p>
          <a:p>
            <a:pPr algn="ctr"/>
            <a:r>
              <a:rPr lang="ru-RU" sz="3600" b="1" dirty="0"/>
              <a:t>наблюдения</a:t>
            </a:r>
            <a:endParaRPr lang="ru-RU" sz="2200" b="1" dirty="0"/>
          </a:p>
        </p:txBody>
      </p:sp>
      <p:sp>
        <p:nvSpPr>
          <p:cNvPr id="22533" name="TextBox 4"/>
          <p:cNvSpPr txBox="1">
            <a:spLocks noChangeArrowheads="1"/>
          </p:cNvSpPr>
          <p:nvPr/>
        </p:nvSpPr>
        <p:spPr bwMode="auto">
          <a:xfrm>
            <a:off x="6109921" y="4380941"/>
            <a:ext cx="2392478" cy="11917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2945" tIns="41473" rIns="82945" bIns="41473">
            <a:spAutoFit/>
          </a:bodyPr>
          <a:lstStyle/>
          <a:p>
            <a:r>
              <a:rPr lang="en-US" sz="3600" b="1" dirty="0"/>
              <a:t>RIM </a:t>
            </a:r>
          </a:p>
          <a:p>
            <a:r>
              <a:rPr lang="ru-RU" sz="3600" b="1" dirty="0"/>
              <a:t>симуляции</a:t>
            </a:r>
            <a:endParaRPr lang="ru-RU" sz="22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Группа 26"/>
          <p:cNvGrpSpPr>
            <a:grpSpLocks/>
          </p:cNvGrpSpPr>
          <p:nvPr/>
        </p:nvGrpSpPr>
        <p:grpSpPr bwMode="auto">
          <a:xfrm>
            <a:off x="1396800" y="356005"/>
            <a:ext cx="7322400" cy="3758795"/>
            <a:chOff x="231445" y="3143248"/>
            <a:chExt cx="8072494" cy="3000396"/>
          </a:xfrm>
        </p:grpSpPr>
        <p:sp>
          <p:nvSpPr>
            <p:cNvPr id="36" name="Скругленный прямоугольник 35"/>
            <p:cNvSpPr/>
            <p:nvPr/>
          </p:nvSpPr>
          <p:spPr>
            <a:xfrm>
              <a:off x="231445" y="4072106"/>
              <a:ext cx="1747850" cy="913914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Мезо-масштабные морские</a:t>
              </a:r>
            </a:p>
            <a:p>
              <a:pPr algn="ctr">
                <a:defRPr/>
              </a:pPr>
              <a:r>
                <a:rPr lang="ru-RU" sz="1500" b="1" dirty="0">
                  <a:solidFill>
                    <a:schemeClr val="tx1"/>
                  </a:solidFill>
                </a:rPr>
                <a:t>течения</a:t>
              </a:r>
            </a:p>
          </p:txBody>
        </p:sp>
        <p:sp>
          <p:nvSpPr>
            <p:cNvPr id="37" name="Скругленный прямоугольник 36"/>
            <p:cNvSpPr/>
            <p:nvPr/>
          </p:nvSpPr>
          <p:spPr>
            <a:xfrm>
              <a:off x="4036709" y="3143248"/>
              <a:ext cx="1676412" cy="698943"/>
            </a:xfrm>
            <a:prstGeom prst="roundRect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Брэгговские волны</a:t>
              </a:r>
            </a:p>
          </p:txBody>
        </p:sp>
        <p:sp>
          <p:nvSpPr>
            <p:cNvPr id="38" name="Стрелка вправо 37"/>
            <p:cNvSpPr/>
            <p:nvPr/>
          </p:nvSpPr>
          <p:spPr>
            <a:xfrm>
              <a:off x="2057083" y="4072106"/>
              <a:ext cx="2033602" cy="912764"/>
            </a:xfrm>
            <a:prstGeom prst="rightArrow">
              <a:avLst/>
            </a:prstGeom>
            <a:solidFill>
              <a:schemeClr val="accent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bg1"/>
                  </a:solidFill>
                </a:rPr>
                <a:t>Ветро-волновое взаимодействие</a:t>
              </a:r>
            </a:p>
          </p:txBody>
        </p:sp>
        <p:sp>
          <p:nvSpPr>
            <p:cNvPr id="39" name="Скругленный прямоугольник 38"/>
            <p:cNvSpPr/>
            <p:nvPr/>
          </p:nvSpPr>
          <p:spPr>
            <a:xfrm>
              <a:off x="3563897" y="5444701"/>
              <a:ext cx="1996824" cy="698943"/>
            </a:xfrm>
            <a:prstGeom prst="round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Трансформация ветровых волн 1-10м</a:t>
              </a:r>
            </a:p>
          </p:txBody>
        </p:sp>
        <p:sp>
          <p:nvSpPr>
            <p:cNvPr id="40" name="Скругленный прямоугольник 39"/>
            <p:cNvSpPr/>
            <p:nvPr/>
          </p:nvSpPr>
          <p:spPr>
            <a:xfrm>
              <a:off x="5941723" y="5429757"/>
              <a:ext cx="1725624" cy="698943"/>
            </a:xfrm>
            <a:prstGeom prst="roundRect">
              <a:avLst/>
            </a:prstGeom>
            <a:solidFill>
              <a:srgbClr val="FF3300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1300" b="1" dirty="0">
                  <a:solidFill>
                    <a:schemeClr val="tx1"/>
                  </a:solidFill>
                </a:rPr>
                <a:t>Сильный отклик от обрушающихся волн</a:t>
              </a:r>
            </a:p>
          </p:txBody>
        </p:sp>
        <p:sp>
          <p:nvSpPr>
            <p:cNvPr id="41" name="Скругленный прямоугольник 40"/>
            <p:cNvSpPr/>
            <p:nvPr/>
          </p:nvSpPr>
          <p:spPr>
            <a:xfrm>
              <a:off x="6857716" y="3644464"/>
              <a:ext cx="1446223" cy="913914"/>
            </a:xfrm>
            <a:prstGeom prst="round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ru-RU" sz="2200" b="1" dirty="0">
                  <a:solidFill>
                    <a:schemeClr val="tx1"/>
                  </a:solidFill>
                </a:rPr>
                <a:t>УЭПР</a:t>
              </a:r>
            </a:p>
          </p:txBody>
        </p:sp>
        <p:cxnSp>
          <p:nvCxnSpPr>
            <p:cNvPr id="42" name="Прямая со стрелкой 41"/>
            <p:cNvCxnSpPr>
              <a:endCxn id="37" idx="2"/>
            </p:cNvCxnSpPr>
            <p:nvPr/>
          </p:nvCxnSpPr>
          <p:spPr>
            <a:xfrm flipV="1">
              <a:off x="3803345" y="3842191"/>
              <a:ext cx="1071570" cy="490870"/>
            </a:xfrm>
            <a:prstGeom prst="straightConnector1">
              <a:avLst/>
            </a:prstGeom>
            <a:ln w="50800">
              <a:solidFill>
                <a:schemeClr val="accent1">
                  <a:lumMod val="40000"/>
                  <a:lumOff val="60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Прямая со стрелкой 42"/>
            <p:cNvCxnSpPr>
              <a:endCxn id="39" idx="0"/>
            </p:cNvCxnSpPr>
            <p:nvPr/>
          </p:nvCxnSpPr>
          <p:spPr>
            <a:xfrm rot="16200000" flipH="1">
              <a:off x="3798211" y="4680603"/>
              <a:ext cx="697793" cy="830402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Прямая со стрелкой 43"/>
            <p:cNvCxnSpPr/>
            <p:nvPr/>
          </p:nvCxnSpPr>
          <p:spPr>
            <a:xfrm>
              <a:off x="5560720" y="5842455"/>
              <a:ext cx="533404" cy="14945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Прямая со стрелкой 44"/>
            <p:cNvCxnSpPr>
              <a:stCxn id="40" idx="0"/>
            </p:cNvCxnSpPr>
            <p:nvPr/>
          </p:nvCxnSpPr>
          <p:spPr>
            <a:xfrm rot="16200000" flipV="1">
              <a:off x="5206212" y="3832228"/>
              <a:ext cx="1572621" cy="16224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Прямая со стрелкой 45"/>
            <p:cNvCxnSpPr>
              <a:endCxn id="41" idx="2"/>
            </p:cNvCxnSpPr>
            <p:nvPr/>
          </p:nvCxnSpPr>
          <p:spPr>
            <a:xfrm rot="5400000" flipH="1" flipV="1">
              <a:off x="6751763" y="4586543"/>
              <a:ext cx="856435" cy="80010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Прямая со стрелкой 46"/>
            <p:cNvCxnSpPr>
              <a:endCxn id="41" idx="1"/>
            </p:cNvCxnSpPr>
            <p:nvPr/>
          </p:nvCxnSpPr>
          <p:spPr>
            <a:xfrm>
              <a:off x="5724233" y="3518010"/>
              <a:ext cx="1133483" cy="582836"/>
            </a:xfrm>
            <a:prstGeom prst="straightConnector1">
              <a:avLst/>
            </a:prstGeom>
            <a:ln w="50800">
              <a:solidFill>
                <a:srgbClr val="FF00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Прямая соединительная линия 47"/>
            <p:cNvCxnSpPr/>
            <p:nvPr/>
          </p:nvCxnSpPr>
          <p:spPr>
            <a:xfrm>
              <a:off x="3983924" y="4057392"/>
              <a:ext cx="533404" cy="214971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Прямая соединительная линия 48"/>
            <p:cNvCxnSpPr/>
            <p:nvPr/>
          </p:nvCxnSpPr>
          <p:spPr>
            <a:xfrm rot="5400000" flipH="1" flipV="1">
              <a:off x="3930251" y="4154288"/>
              <a:ext cx="572489" cy="0"/>
            </a:xfrm>
            <a:prstGeom prst="line">
              <a:avLst/>
            </a:prstGeom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555" name="TextBox 28"/>
          <p:cNvSpPr txBox="1">
            <a:spLocks noChangeArrowheads="1"/>
          </p:cNvSpPr>
          <p:nvPr/>
        </p:nvSpPr>
        <p:spPr bwMode="auto">
          <a:xfrm>
            <a:off x="165601" y="4141875"/>
            <a:ext cx="8618400" cy="257674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82945" tIns="41473" rIns="82945" bIns="41473">
            <a:spAutoFit/>
          </a:bodyPr>
          <a:lstStyle/>
          <a:p>
            <a:r>
              <a:rPr lang="ru-RU" dirty="0"/>
              <a:t>Брэгговские волны, обладая малым временем релаксации (</a:t>
            </a:r>
            <a:r>
              <a:rPr lang="en-US" dirty="0"/>
              <a:t>~</a:t>
            </a:r>
            <a:r>
              <a:rPr lang="ru-RU" dirty="0"/>
              <a:t>10м) не могут «чувствовать» мезомасштабные течения. Однако, более длинные ветровые волны (</a:t>
            </a:r>
            <a:r>
              <a:rPr lang="en-US" dirty="0"/>
              <a:t>~10</a:t>
            </a:r>
            <a:r>
              <a:rPr lang="ru-RU" dirty="0"/>
              <a:t>м), могут взаимодействовать с течениями.</a:t>
            </a:r>
          </a:p>
          <a:p>
            <a:endParaRPr lang="ru-RU" dirty="0"/>
          </a:p>
          <a:p>
            <a:r>
              <a:rPr lang="ru-RU" dirty="0"/>
              <a:t>Обрушения  длинных ветровых волн очень «чувствительны» к течениям. </a:t>
            </a:r>
          </a:p>
          <a:p>
            <a:endParaRPr lang="ru-RU" dirty="0"/>
          </a:p>
          <a:p>
            <a:r>
              <a:rPr lang="ru-RU" dirty="0"/>
              <a:t>Интенсификация (подавление)  обрушений в зонах конвергенции (дивергенции) приводит к механическому возбуждению коротких волн, в частности, брэгговских, что обеспечивает видимость течений РСА.</a:t>
            </a:r>
          </a:p>
        </p:txBody>
      </p:sp>
      <p:sp>
        <p:nvSpPr>
          <p:cNvPr id="21" name="Title 20"/>
          <p:cNvSpPr>
            <a:spLocks noGrp="1"/>
          </p:cNvSpPr>
          <p:nvPr>
            <p:ph type="title"/>
          </p:nvPr>
        </p:nvSpPr>
        <p:spPr>
          <a:xfrm>
            <a:off x="457200" y="338328"/>
            <a:ext cx="4267200" cy="1252728"/>
          </a:xfrm>
        </p:spPr>
        <p:txBody>
          <a:bodyPr>
            <a:normAutofit fontScale="90000"/>
          </a:bodyPr>
          <a:lstStyle/>
          <a:p>
            <a:r>
              <a:rPr lang="ru-RU" dirty="0" smtClean="0"/>
              <a:t>Механизм проявления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Заголовок 29"/>
          <p:cNvSpPr>
            <a:spLocks noGrp="1"/>
          </p:cNvSpPr>
          <p:nvPr>
            <p:ph type="title" idx="4294967295"/>
          </p:nvPr>
        </p:nvSpPr>
        <p:spPr>
          <a:xfrm>
            <a:off x="1066800" y="-33338"/>
            <a:ext cx="8229600" cy="1252538"/>
          </a:xfrm>
        </p:spPr>
        <p:txBody>
          <a:bodyPr>
            <a:normAutofit/>
          </a:bodyPr>
          <a:lstStyle/>
          <a:p>
            <a:r>
              <a:rPr lang="en-US" sz="2800" dirty="0" smtClean="0"/>
              <a:t>М</a:t>
            </a:r>
            <a:r>
              <a:rPr lang="ru-RU" sz="2800" dirty="0" smtClean="0"/>
              <a:t>етодология</a:t>
            </a:r>
            <a:r>
              <a:rPr lang="en-US" sz="2800" dirty="0" smtClean="0"/>
              <a:t> </a:t>
            </a:r>
            <a:r>
              <a:rPr lang="en-US" sz="2800" dirty="0" err="1" smtClean="0"/>
              <a:t>синергетического</a:t>
            </a:r>
            <a:r>
              <a:rPr lang="en-US" sz="2800" dirty="0" smtClean="0"/>
              <a:t> </a:t>
            </a:r>
            <a:r>
              <a:rPr lang="en-US" sz="2800" dirty="0" err="1" smtClean="0"/>
              <a:t>исследования</a:t>
            </a:r>
            <a:r>
              <a:rPr lang="en-US" sz="2800" dirty="0" smtClean="0"/>
              <a:t> </a:t>
            </a:r>
            <a:r>
              <a:rPr lang="en-US" sz="2800" dirty="0" err="1" smtClean="0"/>
              <a:t>поверхности</a:t>
            </a:r>
            <a:r>
              <a:rPr lang="en-US" sz="2800" dirty="0" smtClean="0"/>
              <a:t> </a:t>
            </a:r>
            <a:r>
              <a:rPr lang="en-US" sz="2800" dirty="0" err="1" smtClean="0"/>
              <a:t>Океана</a:t>
            </a:r>
            <a:endParaRPr lang="ru-RU" sz="2800" dirty="0" smtClean="0"/>
          </a:p>
        </p:txBody>
      </p:sp>
      <p:sp>
        <p:nvSpPr>
          <p:cNvPr id="7" name="Rectangle 1"/>
          <p:cNvSpPr>
            <a:spLocks noChangeArrowheads="1"/>
          </p:cNvSpPr>
          <p:nvPr/>
        </p:nvSpPr>
        <p:spPr bwMode="auto">
          <a:xfrm>
            <a:off x="1907381" y="1052736"/>
            <a:ext cx="1485900" cy="642937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MODIS</a:t>
            </a: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4550569" y="1052736"/>
            <a:ext cx="1928812" cy="571500"/>
          </a:xfrm>
          <a:prstGeom prst="rect">
            <a:avLst/>
          </a:prstGeom>
          <a:solidFill>
            <a:schemeClr val="accent1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800" b="1" dirty="0">
                <a:solidFill>
                  <a:srgbClr val="000000"/>
                </a:solidFill>
              </a:rPr>
              <a:t>ASAR WS</a:t>
            </a:r>
          </a:p>
        </p:txBody>
      </p:sp>
      <p:sp>
        <p:nvSpPr>
          <p:cNvPr id="9" name="Rectangle 3"/>
          <p:cNvSpPr>
            <a:spLocks noChangeArrowheads="1"/>
          </p:cNvSpPr>
          <p:nvPr/>
        </p:nvSpPr>
        <p:spPr bwMode="auto">
          <a:xfrm>
            <a:off x="2336006" y="2324323"/>
            <a:ext cx="1785938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Поверхностная температура</a:t>
            </a:r>
          </a:p>
        </p:txBody>
      </p:sp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4907756" y="2324323"/>
            <a:ext cx="1071563" cy="571500"/>
          </a:xfrm>
          <a:prstGeom prst="rect">
            <a:avLst/>
          </a:prstGeom>
          <a:solidFill>
            <a:srgbClr val="FFFF00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>
                <a:solidFill>
                  <a:srgbClr val="000000"/>
                </a:solidFill>
              </a:rPr>
              <a:t>РСА ветер</a:t>
            </a:r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835819" y="3567336"/>
            <a:ext cx="1428750" cy="68580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Среднеквадратичный наклон</a:t>
            </a:r>
          </a:p>
        </p:txBody>
      </p:sp>
      <p:sp>
        <p:nvSpPr>
          <p:cNvPr id="12" name="Rectangle 6"/>
          <p:cNvSpPr>
            <a:spLocks noChangeArrowheads="1"/>
          </p:cNvSpPr>
          <p:nvPr/>
        </p:nvSpPr>
        <p:spPr bwMode="auto">
          <a:xfrm>
            <a:off x="2764631" y="3553048"/>
            <a:ext cx="1428750" cy="642938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 dirty="0">
                <a:solidFill>
                  <a:srgbClr val="000000"/>
                </a:solidFill>
              </a:rPr>
              <a:t>Квазигеострофическое </a:t>
            </a:r>
            <a:r>
              <a:rPr lang="ru-RU" sz="1400" b="1" dirty="0" smtClean="0">
                <a:solidFill>
                  <a:srgbClr val="000000"/>
                </a:solidFill>
              </a:rPr>
              <a:t>течение</a:t>
            </a:r>
            <a:r>
              <a:rPr lang="en-US" sz="1400" b="1" dirty="0" smtClean="0">
                <a:solidFill>
                  <a:srgbClr val="000000"/>
                </a:solidFill>
              </a:rPr>
              <a:t> (</a:t>
            </a:r>
            <a:r>
              <a:rPr lang="ru-RU" sz="1400" b="1" dirty="0" smtClean="0">
                <a:solidFill>
                  <a:srgbClr val="000000"/>
                </a:solidFill>
              </a:rPr>
              <a:t>КГТ</a:t>
            </a:r>
            <a:r>
              <a:rPr lang="en-US" sz="1400" b="1" dirty="0" smtClean="0">
                <a:solidFill>
                  <a:srgbClr val="000000"/>
                </a:solidFill>
              </a:rPr>
              <a:t>)</a:t>
            </a:r>
            <a:endParaRPr lang="ru-RU" sz="1400" b="1" dirty="0">
              <a:solidFill>
                <a:srgbClr val="000000"/>
              </a:solidFill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4979194" y="3522886"/>
            <a:ext cx="1714500" cy="7000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Дивергенция поверхностного течения</a:t>
            </a:r>
          </a:p>
        </p:txBody>
      </p:sp>
      <p:sp>
        <p:nvSpPr>
          <p:cNvPr id="14" name="Rectangle 8"/>
          <p:cNvSpPr>
            <a:spLocks noChangeArrowheads="1"/>
          </p:cNvSpPr>
          <p:nvPr/>
        </p:nvSpPr>
        <p:spPr bwMode="auto">
          <a:xfrm>
            <a:off x="6931819" y="3624486"/>
            <a:ext cx="1619250" cy="547687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400" b="1">
                <a:solidFill>
                  <a:srgbClr val="000000"/>
                </a:solidFill>
              </a:rPr>
              <a:t>РСА шероховатость</a:t>
            </a:r>
          </a:p>
        </p:txBody>
      </p:sp>
      <p:sp>
        <p:nvSpPr>
          <p:cNvPr id="15" name="Rectangle 9"/>
          <p:cNvSpPr>
            <a:spLocks noChangeArrowheads="1"/>
          </p:cNvSpPr>
          <p:nvPr/>
        </p:nvSpPr>
        <p:spPr bwMode="auto">
          <a:xfrm>
            <a:off x="3193256" y="4767486"/>
            <a:ext cx="2071688" cy="771525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1600" b="1" dirty="0">
                <a:solidFill>
                  <a:srgbClr val="000000"/>
                </a:solidFill>
              </a:rPr>
              <a:t>Мезомасштабные проявления течений</a:t>
            </a:r>
          </a:p>
        </p:txBody>
      </p:sp>
      <p:sp>
        <p:nvSpPr>
          <p:cNvPr id="16" name="Rectangle 10"/>
          <p:cNvSpPr>
            <a:spLocks noChangeArrowheads="1"/>
          </p:cNvSpPr>
          <p:nvPr/>
        </p:nvSpPr>
        <p:spPr bwMode="auto">
          <a:xfrm>
            <a:off x="3093244" y="6053361"/>
            <a:ext cx="2286000" cy="628650"/>
          </a:xfrm>
          <a:prstGeom prst="rect">
            <a:avLst/>
          </a:prstGeom>
          <a:solidFill>
            <a:srgbClr val="FFFFFF"/>
          </a:solidFill>
          <a:ln w="25560">
            <a:solidFill>
              <a:srgbClr val="000000"/>
            </a:solidFill>
            <a:miter lim="800000"/>
            <a:headEnd/>
            <a:tailEnd/>
          </a:ln>
        </p:spPr>
        <p:txBody>
          <a:bodyPr lIns="90000" tIns="46800" rIns="90000" bIns="46800" anchor="ctr"/>
          <a:lstStyle/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en-US" sz="2000" b="1" dirty="0">
                <a:solidFill>
                  <a:srgbClr val="000000"/>
                </a:solidFill>
              </a:rPr>
              <a:t>RIM</a:t>
            </a:r>
          </a:p>
          <a:p>
            <a:pPr algn="ctr">
              <a:buClrTx/>
              <a:buFontTx/>
              <a:buNone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</a:pPr>
            <a:r>
              <a:rPr lang="ru-RU" sz="2000" b="1" dirty="0" smtClean="0">
                <a:solidFill>
                  <a:srgbClr val="000000"/>
                </a:solidFill>
              </a:rPr>
              <a:t>моделирование</a:t>
            </a:r>
            <a:endParaRPr lang="ru-RU" sz="2000" b="1" dirty="0">
              <a:solidFill>
                <a:srgbClr val="000000"/>
              </a:solidFill>
            </a:endParaRPr>
          </a:p>
        </p:txBody>
      </p:sp>
      <p:sp>
        <p:nvSpPr>
          <p:cNvPr id="17" name="Oval 24"/>
          <p:cNvSpPr>
            <a:spLocks noChangeArrowheads="1"/>
          </p:cNvSpPr>
          <p:nvPr/>
        </p:nvSpPr>
        <p:spPr bwMode="auto">
          <a:xfrm rot="19860000">
            <a:off x="2313781" y="1702023"/>
            <a:ext cx="2106613" cy="2805113"/>
          </a:xfrm>
          <a:prstGeom prst="ellipse">
            <a:avLst/>
          </a:prstGeom>
          <a:noFill/>
          <a:ln w="25560">
            <a:solidFill>
              <a:srgbClr val="FFFF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8" name="Oval 26"/>
          <p:cNvSpPr>
            <a:spLocks noChangeArrowheads="1"/>
          </p:cNvSpPr>
          <p:nvPr/>
        </p:nvSpPr>
        <p:spPr bwMode="auto">
          <a:xfrm rot="5400000">
            <a:off x="3071812" y="-72007"/>
            <a:ext cx="3000375" cy="8970962"/>
          </a:xfrm>
          <a:prstGeom prst="ellipse">
            <a:avLst/>
          </a:prstGeom>
          <a:noFill/>
          <a:ln w="25560">
            <a:solidFill>
              <a:srgbClr val="C927AE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/>
          <a:p>
            <a:endParaRPr lang="ru-RU"/>
          </a:p>
        </p:txBody>
      </p:sp>
      <p:sp>
        <p:nvSpPr>
          <p:cNvPr id="19" name="Text Box 28"/>
          <p:cNvSpPr txBox="1">
            <a:spLocks noChangeArrowheads="1"/>
          </p:cNvSpPr>
          <p:nvPr/>
        </p:nvSpPr>
        <p:spPr bwMode="auto">
          <a:xfrm>
            <a:off x="6188173" y="1486123"/>
            <a:ext cx="2643188" cy="17565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0000" tIns="46800" rIns="90000" bIns="46800">
            <a:spAutoFit/>
          </a:bodyPr>
          <a:lstStyle>
            <a:lvl1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1pPr>
            <a:lvl2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2pPr>
            <a:lvl3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3pPr>
            <a:lvl4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4pPr>
            <a:lvl5pPr eaLnBrk="0"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5pPr>
            <a:lvl6pPr marL="25146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6pPr>
            <a:lvl7pPr marL="29718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7pPr>
            <a:lvl8pPr marL="34290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8pPr>
            <a:lvl9pPr marL="3886200" indent="-228600" defTabSz="457200" eaLnBrk="0" fontAlgn="base" hangingPunct="0">
              <a:lnSpc>
                <a:spcPct val="93000"/>
              </a:lnSpc>
              <a:spcBef>
                <a:spcPct val="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Times New Roman" pitchFamily="18" charset="0"/>
              <a:tabLst>
                <a:tab pos="0" algn="l"/>
                <a:tab pos="457200" algn="l"/>
                <a:tab pos="914400" algn="l"/>
                <a:tab pos="1371600" algn="l"/>
                <a:tab pos="1828800" algn="l"/>
                <a:tab pos="2286000" algn="l"/>
                <a:tab pos="2743200" algn="l"/>
                <a:tab pos="3200400" algn="l"/>
                <a:tab pos="3657600" algn="l"/>
                <a:tab pos="4114800" algn="l"/>
                <a:tab pos="4572000" algn="l"/>
                <a:tab pos="5029200" algn="l"/>
                <a:tab pos="5486400" algn="l"/>
                <a:tab pos="5943600" algn="l"/>
                <a:tab pos="6400800" algn="l"/>
                <a:tab pos="6858000" algn="l"/>
                <a:tab pos="7315200" algn="l"/>
                <a:tab pos="7772400" algn="l"/>
                <a:tab pos="8229600" algn="l"/>
                <a:tab pos="8686800" algn="l"/>
                <a:tab pos="9144000" algn="l"/>
              </a:tabLst>
              <a:defRPr>
                <a:solidFill>
                  <a:schemeClr val="bg1"/>
                </a:solidFill>
                <a:latin typeface="Arial" charset="0"/>
                <a:ea typeface="Arial Unicode MS" pitchFamily="34" charset="-128"/>
                <a:cs typeface="Arial Unicode MS" pitchFamily="34" charset="-128"/>
              </a:defRPr>
            </a:lvl9pPr>
          </a:lstStyle>
          <a:p>
            <a:pPr algn="r" eaLnBrk="1">
              <a:buClrTx/>
              <a:buFontTx/>
              <a:buNone/>
            </a:pPr>
            <a:r>
              <a:rPr lang="ru-RU" dirty="0" smtClean="0">
                <a:solidFill>
                  <a:schemeClr val="tx1"/>
                </a:solidFill>
              </a:rPr>
              <a:t>Эллипсами объединены в группы данные и способы их использования в разработанной методологии</a:t>
            </a:r>
            <a:endParaRPr lang="ru-RU" dirty="0">
              <a:solidFill>
                <a:schemeClr val="tx1"/>
              </a:solidFill>
            </a:endParaRPr>
          </a:p>
        </p:txBody>
      </p:sp>
      <p:sp>
        <p:nvSpPr>
          <p:cNvPr id="20" name="Овал 61"/>
          <p:cNvSpPr>
            <a:spLocks noChangeArrowheads="1"/>
          </p:cNvSpPr>
          <p:nvPr/>
        </p:nvSpPr>
        <p:spPr bwMode="auto">
          <a:xfrm rot="5230560">
            <a:off x="3502819" y="1549623"/>
            <a:ext cx="2319337" cy="3789363"/>
          </a:xfrm>
          <a:prstGeom prst="ellipse">
            <a:avLst/>
          </a:prstGeom>
          <a:noFill/>
          <a:ln w="25400" algn="ctr">
            <a:solidFill>
              <a:schemeClr val="accent1">
                <a:alpha val="72156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ru-RU"/>
          </a:p>
        </p:txBody>
      </p:sp>
      <p:cxnSp>
        <p:nvCxnSpPr>
          <p:cNvPr id="21" name="Прямая со стрелкой 27"/>
          <p:cNvCxnSpPr>
            <a:cxnSpLocks noChangeShapeType="1"/>
            <a:stCxn id="7" idx="2"/>
            <a:endCxn id="9" idx="0"/>
          </p:cNvCxnSpPr>
          <p:nvPr/>
        </p:nvCxnSpPr>
        <p:spPr bwMode="auto">
          <a:xfrm rot="16200000" flipH="1">
            <a:off x="2625725" y="1720279"/>
            <a:ext cx="628650" cy="57943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2" name="Прямая со стрелкой 29"/>
          <p:cNvCxnSpPr>
            <a:cxnSpLocks noChangeShapeType="1"/>
            <a:stCxn id="8" idx="2"/>
            <a:endCxn id="10" idx="0"/>
          </p:cNvCxnSpPr>
          <p:nvPr/>
        </p:nvCxnSpPr>
        <p:spPr bwMode="auto">
          <a:xfrm rot="5400000">
            <a:off x="5130006" y="1938561"/>
            <a:ext cx="700087" cy="7143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3" name="Прямая со стрелкой 31"/>
          <p:cNvCxnSpPr>
            <a:cxnSpLocks noChangeShapeType="1"/>
            <a:stCxn id="7" idx="2"/>
            <a:endCxn id="11" idx="0"/>
          </p:cNvCxnSpPr>
          <p:nvPr/>
        </p:nvCxnSpPr>
        <p:spPr bwMode="auto">
          <a:xfrm rot="5400000">
            <a:off x="1164431" y="2081436"/>
            <a:ext cx="1871663" cy="11001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4" name="Прямая со стрелкой 34"/>
          <p:cNvCxnSpPr>
            <a:cxnSpLocks noChangeShapeType="1"/>
            <a:stCxn id="8" idx="2"/>
          </p:cNvCxnSpPr>
          <p:nvPr/>
        </p:nvCxnSpPr>
        <p:spPr bwMode="auto">
          <a:xfrm rot="16200000" flipH="1">
            <a:off x="5538788" y="1599629"/>
            <a:ext cx="2000250" cy="204946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5" name="Прямая со стрелкой 37"/>
          <p:cNvCxnSpPr>
            <a:cxnSpLocks noChangeShapeType="1"/>
            <a:stCxn id="9" idx="2"/>
            <a:endCxn id="12" idx="0"/>
          </p:cNvCxnSpPr>
          <p:nvPr/>
        </p:nvCxnSpPr>
        <p:spPr bwMode="auto">
          <a:xfrm rot="16200000" flipH="1">
            <a:off x="3025775" y="3099817"/>
            <a:ext cx="657225" cy="249237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Прямая со стрелкой 39"/>
          <p:cNvCxnSpPr>
            <a:cxnSpLocks noChangeShapeType="1"/>
            <a:stCxn id="12" idx="3"/>
            <a:endCxn id="13" idx="1"/>
          </p:cNvCxnSpPr>
          <p:nvPr/>
        </p:nvCxnSpPr>
        <p:spPr bwMode="auto">
          <a:xfrm flipV="1">
            <a:off x="4193381" y="3873723"/>
            <a:ext cx="785813" cy="1588"/>
          </a:xfrm>
          <a:prstGeom prst="straightConnector1">
            <a:avLst/>
          </a:prstGeom>
          <a:noFill/>
          <a:ln w="63500" algn="ctr">
            <a:solidFill>
              <a:schemeClr val="bg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" name="Прямая со стрелкой 41"/>
          <p:cNvCxnSpPr>
            <a:cxnSpLocks noChangeShapeType="1"/>
            <a:stCxn id="10" idx="2"/>
            <a:endCxn id="13" idx="0"/>
          </p:cNvCxnSpPr>
          <p:nvPr/>
        </p:nvCxnSpPr>
        <p:spPr bwMode="auto">
          <a:xfrm rot="16200000" flipH="1">
            <a:off x="5326856" y="3013298"/>
            <a:ext cx="627063" cy="392113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8" name="Прямая со стрелкой 48"/>
          <p:cNvCxnSpPr>
            <a:cxnSpLocks noChangeShapeType="1"/>
            <a:stCxn id="11" idx="2"/>
            <a:endCxn id="15" idx="1"/>
          </p:cNvCxnSpPr>
          <p:nvPr/>
        </p:nvCxnSpPr>
        <p:spPr bwMode="auto">
          <a:xfrm rot="16200000" flipH="1">
            <a:off x="1921669" y="3881661"/>
            <a:ext cx="900112" cy="1643062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Прямая со стрелкой 50"/>
          <p:cNvCxnSpPr>
            <a:cxnSpLocks noChangeShapeType="1"/>
            <a:stCxn id="14" idx="2"/>
            <a:endCxn id="15" idx="3"/>
          </p:cNvCxnSpPr>
          <p:nvPr/>
        </p:nvCxnSpPr>
        <p:spPr bwMode="auto">
          <a:xfrm rot="5400000">
            <a:off x="6012656" y="3424461"/>
            <a:ext cx="981075" cy="247650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0" name="Прямая со стрелкой 52"/>
          <p:cNvCxnSpPr>
            <a:cxnSpLocks noChangeShapeType="1"/>
            <a:stCxn id="13" idx="2"/>
            <a:endCxn id="15" idx="0"/>
          </p:cNvCxnSpPr>
          <p:nvPr/>
        </p:nvCxnSpPr>
        <p:spPr bwMode="auto">
          <a:xfrm rot="5400000">
            <a:off x="4760912" y="3691955"/>
            <a:ext cx="544513" cy="16065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1" name="Прямая со стрелкой 54"/>
          <p:cNvCxnSpPr>
            <a:cxnSpLocks noChangeShapeType="1"/>
            <a:stCxn id="12" idx="2"/>
            <a:endCxn id="15" idx="0"/>
          </p:cNvCxnSpPr>
          <p:nvPr/>
        </p:nvCxnSpPr>
        <p:spPr bwMode="auto">
          <a:xfrm rot="16200000" flipH="1">
            <a:off x="3568700" y="4106292"/>
            <a:ext cx="571500" cy="750888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32" name="Прямая со стрелкой 57"/>
          <p:cNvCxnSpPr>
            <a:cxnSpLocks noChangeShapeType="1"/>
            <a:stCxn id="16" idx="0"/>
            <a:endCxn id="15" idx="2"/>
          </p:cNvCxnSpPr>
          <p:nvPr/>
        </p:nvCxnSpPr>
        <p:spPr bwMode="auto">
          <a:xfrm rot="16200000" flipV="1">
            <a:off x="3975894" y="5793011"/>
            <a:ext cx="514350" cy="6350"/>
          </a:xfrm>
          <a:prstGeom prst="straightConnector1">
            <a:avLst/>
          </a:prstGeom>
          <a:noFill/>
          <a:ln w="635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274414641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r>
              <a:rPr lang="en-US" dirty="0" smtClean="0">
                <a:solidFill>
                  <a:schemeClr val="tx1"/>
                </a:solidFill>
              </a:rPr>
              <a:t>Р</a:t>
            </a:r>
            <a:r>
              <a:rPr lang="ru-RU" dirty="0" smtClean="0">
                <a:solidFill>
                  <a:schemeClr val="tx1"/>
                </a:solidFill>
              </a:rPr>
              <a:t>азработка метода исследования поверхности Океана по спутниковым изображениям солнечного блика, и применение этого метода для исследования нефтяных загрязнений и поверхностных проявлений динамических процессов в Океане.</a:t>
            </a:r>
            <a:endParaRPr lang="en-US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Цель Исследования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ru-RU" b="1" dirty="0" smtClean="0"/>
              <a:t>Основано на </a:t>
            </a:r>
            <a:r>
              <a:rPr lang="en-US" b="1" dirty="0" smtClean="0"/>
              <a:t>Radar Imaging Model (RIM)</a:t>
            </a:r>
            <a:endParaRPr lang="ru-RU" b="1" dirty="0" smtClean="0"/>
          </a:p>
          <a:p>
            <a:r>
              <a:rPr lang="ru-RU" b="1" dirty="0" smtClean="0"/>
              <a:t>Предложенной в работе</a:t>
            </a:r>
          </a:p>
          <a:p>
            <a:r>
              <a:rPr lang="en-US" b="1" dirty="0" err="1" smtClean="0"/>
              <a:t>Kudryavtsev</a:t>
            </a:r>
            <a:r>
              <a:rPr lang="en-US" b="1" dirty="0" smtClean="0"/>
              <a:t> et al., JGR, 2005;</a:t>
            </a:r>
            <a:r>
              <a:rPr lang="ru-RU" b="1" dirty="0" smtClean="0"/>
              <a:t> </a:t>
            </a:r>
            <a:r>
              <a:rPr lang="en-US" b="1" dirty="0" err="1" smtClean="0"/>
              <a:t>Johannessen</a:t>
            </a:r>
            <a:r>
              <a:rPr lang="en-US" b="1" dirty="0" smtClean="0"/>
              <a:t> et al., JGR, 2005</a:t>
            </a:r>
          </a:p>
          <a:p>
            <a:endParaRPr lang="en-US" b="1" dirty="0" smtClean="0"/>
          </a:p>
          <a:p>
            <a:r>
              <a:rPr lang="en-US" b="1" dirty="0" smtClean="0"/>
              <a:t>RIM </a:t>
            </a:r>
            <a:r>
              <a:rPr lang="ru-RU" b="1" dirty="0" smtClean="0"/>
              <a:t>описывает формирование РСА проявлений океанических явлений различной природы, в частности:</a:t>
            </a:r>
          </a:p>
          <a:p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и внутренние волны,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температурные фронты,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поверхностные слики,</a:t>
            </a:r>
            <a:endParaRPr lang="en-US" b="1" dirty="0" smtClean="0"/>
          </a:p>
          <a:p>
            <a:r>
              <a:rPr lang="en-US" b="1" dirty="0" smtClean="0"/>
              <a:t>	- </a:t>
            </a:r>
            <a:r>
              <a:rPr lang="ru-RU" b="1" dirty="0" smtClean="0"/>
              <a:t>особенности поверхностных течений</a:t>
            </a:r>
            <a:r>
              <a:rPr lang="en-US" b="1" dirty="0" smtClean="0"/>
              <a:t>…</a:t>
            </a:r>
          </a:p>
          <a:p>
            <a:endParaRPr lang="en-US" b="1" dirty="0" smtClean="0"/>
          </a:p>
          <a:p>
            <a:r>
              <a:rPr lang="ru-RU" b="1" dirty="0" smtClean="0"/>
              <a:t>Для различных РСА частот и условий наблюдений.</a:t>
            </a:r>
            <a:endParaRPr lang="en-US" b="1" dirty="0" smtClean="0"/>
          </a:p>
          <a:p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ru-RU" dirty="0" smtClean="0"/>
              <a:t>Моделирование РСА проявлений мезомасштабных течений</a:t>
            </a:r>
            <a:br>
              <a:rPr lang="ru-RU" dirty="0" smtClean="0"/>
            </a:b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228601" y="1371600"/>
            <a:ext cx="8686800" cy="5257800"/>
          </a:xfrm>
        </p:spPr>
        <p:txBody>
          <a:bodyPr>
            <a:noAutofit/>
          </a:bodyPr>
          <a:lstStyle/>
          <a:p>
            <a:r>
              <a:rPr lang="ru-RU" sz="1900" dirty="0" smtClean="0">
                <a:solidFill>
                  <a:schemeClr val="tx1"/>
                </a:solidFill>
              </a:rPr>
              <a:t>разработать метод восстановления пространственных вариаций среднеквадратичного наклона (СКН) морской поверхности по полю яркости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применить разработанный метод для анализа данных спутниковых оптических сканеров </a:t>
            </a:r>
            <a:r>
              <a:rPr lang="en-US" sz="1900" dirty="0" smtClean="0">
                <a:solidFill>
                  <a:schemeClr val="tx1"/>
                </a:solidFill>
              </a:rPr>
              <a:t>MODIS</a:t>
            </a:r>
            <a:r>
              <a:rPr lang="ru-RU" sz="1900" dirty="0" smtClean="0">
                <a:solidFill>
                  <a:schemeClr val="tx1"/>
                </a:solidFill>
              </a:rPr>
              <a:t> и </a:t>
            </a:r>
            <a:r>
              <a:rPr lang="en-US" sz="1900" dirty="0" smtClean="0">
                <a:solidFill>
                  <a:schemeClr val="tx1"/>
                </a:solidFill>
              </a:rPr>
              <a:t>MERIS</a:t>
            </a:r>
            <a:r>
              <a:rPr lang="ru-RU" sz="1900" dirty="0" smtClean="0">
                <a:solidFill>
                  <a:schemeClr val="tx1"/>
                </a:solidFill>
              </a:rPr>
              <a:t>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поверхностные проявления биологических и нефтяных сликов в солнечном блике и в поле СКН морской поверхности, а также исследовать подобие и отличия аномалий «шероховатости» морской поверхности в сликах, измеряемых оптическими и радиолокационными методами;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особенности проявления внутренних волн и мезомасштабных течений на морской поверхности по изображениям солнечного блика;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исследовать связь аномалий характристик «шероховатости» морской поверхности с параметрами мезомасштабных течений на основе синергетического анализа оптических и радиолокационных изображений;</a:t>
            </a:r>
            <a:endParaRPr lang="en-US" sz="1900" dirty="0" smtClean="0">
              <a:solidFill>
                <a:schemeClr val="tx1"/>
              </a:solidFill>
            </a:endParaRPr>
          </a:p>
          <a:p>
            <a:r>
              <a:rPr lang="ru-RU" sz="1900" dirty="0" smtClean="0">
                <a:solidFill>
                  <a:schemeClr val="tx1"/>
                </a:solidFill>
              </a:rPr>
              <a:t>создать специализированное программно-математическое обеспечение, сопровождающее разработанные методы.</a:t>
            </a:r>
            <a:endParaRPr lang="en-US" sz="1900" dirty="0" smtClean="0">
              <a:solidFill>
                <a:schemeClr val="tx1"/>
              </a:solidFill>
            </a:endParaRPr>
          </a:p>
        </p:txBody>
      </p:sp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err="1" smtClean="0"/>
              <a:t>Задачи</a:t>
            </a:r>
            <a:r>
              <a:rPr lang="en-US" b="1" dirty="0" smtClean="0"/>
              <a:t> И</a:t>
            </a:r>
            <a:r>
              <a:rPr lang="ru-RU" b="1" dirty="0" smtClean="0"/>
              <a:t>сследования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4512996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0501" y="1752600"/>
            <a:ext cx="8762999" cy="4800600"/>
          </a:xfrm>
        </p:spPr>
        <p:txBody>
          <a:bodyPr>
            <a:normAutofit/>
          </a:bodyPr>
          <a:lstStyle/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первой главе</a:t>
            </a:r>
            <a:r>
              <a:rPr lang="en-US" b="1" dirty="0" smtClean="0">
                <a:solidFill>
                  <a:schemeClr val="tx1"/>
                </a:solidFill>
              </a:rPr>
              <a:t> </a:t>
            </a:r>
            <a:r>
              <a:rPr lang="en-US" dirty="0" smtClean="0">
                <a:solidFill>
                  <a:schemeClr val="tx1"/>
                </a:solidFill>
              </a:rPr>
              <a:t>о</a:t>
            </a:r>
            <a:r>
              <a:rPr lang="ru-RU" dirty="0" smtClean="0">
                <a:solidFill>
                  <a:schemeClr val="tx1"/>
                </a:solidFill>
              </a:rPr>
              <a:t>писывается метод восстановления пространственных вариаций среднеквадратичного наклона (СКН) морской поверхности по солнечному блику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Во </a:t>
            </a:r>
            <a:r>
              <a:rPr lang="ru-RU" b="1" dirty="0" smtClean="0">
                <a:solidFill>
                  <a:schemeClr val="tx1"/>
                </a:solidFill>
              </a:rPr>
              <a:t>второй главе </a:t>
            </a:r>
            <a:r>
              <a:rPr lang="ru-RU" dirty="0" smtClean="0">
                <a:solidFill>
                  <a:schemeClr val="tx1"/>
                </a:solidFill>
              </a:rPr>
              <a:t>метод, описанный в первой главе, применяется для исследования морской поверхности, покрытой нефтяными плёнками естественного и техногенного происхождения</a:t>
            </a:r>
            <a:r>
              <a:rPr lang="en-US" dirty="0" smtClean="0">
                <a:solidFill>
                  <a:schemeClr val="tx1"/>
                </a:solidFill>
              </a:rPr>
              <a:t>.</a:t>
            </a: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r>
              <a:rPr lang="ru-RU" dirty="0" smtClean="0">
                <a:solidFill>
                  <a:schemeClr val="tx1"/>
                </a:solidFill>
              </a:rPr>
              <a:t>В </a:t>
            </a:r>
            <a:r>
              <a:rPr lang="ru-RU" b="1" dirty="0" smtClean="0">
                <a:solidFill>
                  <a:schemeClr val="tx1"/>
                </a:solidFill>
              </a:rPr>
              <a:t>третьей главе </a:t>
            </a:r>
            <a:r>
              <a:rPr lang="ru-RU" dirty="0" smtClean="0">
                <a:solidFill>
                  <a:schemeClr val="tx1"/>
                </a:solidFill>
              </a:rPr>
              <a:t>рассматриваются примеры исследования суб- и мезомасштабной динамики Океана по оптическим и радиолокационным изображениям.</a:t>
            </a: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457200" indent="-457200">
              <a:spcBef>
                <a:spcPts val="0"/>
              </a:spcBef>
              <a:buClrTx/>
              <a:buSzTx/>
              <a:buFont typeface="+mj-lt"/>
              <a:buAutoNum type="arabicPeriod"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pPr marL="0" indent="0">
              <a:spcBef>
                <a:spcPts val="0"/>
              </a:spcBef>
              <a:buClrTx/>
              <a:buSzTx/>
              <a:buNone/>
              <a:defRPr/>
            </a:pPr>
            <a:endParaRPr lang="en-US" dirty="0" smtClean="0">
              <a:solidFill>
                <a:schemeClr val="tx1"/>
              </a:solidFill>
            </a:endParaRPr>
          </a:p>
          <a:p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b="1" dirty="0" smtClean="0"/>
              <a:t>Содержание диссертации</a:t>
            </a:r>
            <a:endParaRPr lang="en-US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 descr="\\GALATEA\tethys\Documents\АСПИРАНТУРА\Disser Docs\figs\SevastopolWinter31Dec2008.JPG"/>
          <p:cNvPicPr>
            <a:picLocks noGrp="1" noChangeAspect="1" noChangeArrowheads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994040" y="1752600"/>
            <a:ext cx="5155921" cy="3451225"/>
          </a:xfrm>
          <a:noFill/>
        </p:spPr>
      </p:pic>
      <p:sp>
        <p:nvSpPr>
          <p:cNvPr id="2" name="Заголовок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ru-RU" b="1" dirty="0"/>
              <a:t>Солнечный блик в Севастопольской бухте, 31 декабря 2008г.</a:t>
            </a:r>
            <a:endParaRPr lang="en-US" b="1" dirty="0"/>
          </a:p>
        </p:txBody>
      </p:sp>
      <p:sp>
        <p:nvSpPr>
          <p:cNvPr id="3076" name="Прямоугольник 3"/>
          <p:cNvSpPr>
            <a:spLocks noChangeArrowheads="1"/>
          </p:cNvSpPr>
          <p:nvPr/>
        </p:nvSpPr>
        <p:spPr bwMode="auto">
          <a:xfrm>
            <a:off x="0" y="5226784"/>
            <a:ext cx="91440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sz="2400" dirty="0" smtClean="0"/>
              <a:t>В</a:t>
            </a:r>
            <a:r>
              <a:rPr lang="ru-RU" sz="2400" dirty="0" smtClean="0"/>
              <a:t>етер</a:t>
            </a:r>
            <a:r>
              <a:rPr lang="ru-RU" sz="2400" dirty="0"/>
              <a:t>, течения, слики и проходящие суда </a:t>
            </a:r>
            <a:r>
              <a:rPr lang="en-US" sz="2400" dirty="0" err="1" smtClean="0"/>
              <a:t>образуют</a:t>
            </a:r>
            <a:r>
              <a:rPr lang="en-US" sz="2400" dirty="0" smtClean="0"/>
              <a:t> </a:t>
            </a:r>
            <a:r>
              <a:rPr lang="ru-RU" sz="2400" dirty="0" smtClean="0"/>
              <a:t>на </a:t>
            </a:r>
            <a:r>
              <a:rPr lang="ru-RU" sz="2400" dirty="0"/>
              <a:t>морской поверхности </a:t>
            </a:r>
            <a:r>
              <a:rPr lang="ru-RU" sz="2400" dirty="0" smtClean="0"/>
              <a:t>сложную </a:t>
            </a:r>
            <a:r>
              <a:rPr lang="ru-RU" sz="2400" dirty="0"/>
              <a:t>картину зеркальных отражений – множество </a:t>
            </a:r>
            <a:r>
              <a:rPr lang="ru-RU" sz="2400" dirty="0" smtClean="0"/>
              <a:t>солнечныхзайчиков</a:t>
            </a:r>
            <a:r>
              <a:rPr lang="ru-RU" sz="2400" dirty="0"/>
              <a:t>, которые, сливаясь воедино, формируют неподражаемую картину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2" name="Rectangle 8"/>
          <p:cNvSpPr>
            <a:spLocks noGrp="1" noChangeArrowheads="1"/>
          </p:cNvSpPr>
          <p:nvPr>
            <p:ph type="title"/>
          </p:nvPr>
        </p:nvSpPr>
        <p:spPr/>
        <p:txBody>
          <a:bodyPr tIns="35203" anchor="ctr"/>
          <a:lstStyle/>
          <a:p>
            <a:pPr marL="0" indent="0" algn="ctr">
              <a:spcAft>
                <a:spcPct val="0"/>
              </a:spcAft>
              <a:defRPr/>
            </a:pPr>
            <a:r>
              <a:rPr lang="pl-PL" sz="4000" b="1" dirty="0" smtClean="0"/>
              <a:t>Блик на </a:t>
            </a:r>
            <a:r>
              <a:rPr lang="ru-RU" sz="4000" b="1" dirty="0" smtClean="0"/>
              <a:t>снимках </a:t>
            </a:r>
            <a:r>
              <a:rPr lang="pl-PL" sz="4000" b="1" dirty="0" smtClean="0"/>
              <a:t>MODIS</a:t>
            </a:r>
          </a:p>
        </p:txBody>
      </p:sp>
      <p:sp>
        <p:nvSpPr>
          <p:cNvPr id="6145" name="Rectangle 1"/>
          <p:cNvSpPr>
            <a:spLocks noGrp="1" noChangeArrowheads="1"/>
          </p:cNvSpPr>
          <p:nvPr>
            <p:ph type="body" idx="4294967295"/>
          </p:nvPr>
        </p:nvSpPr>
        <p:spPr>
          <a:xfrm>
            <a:off x="0" y="1355725"/>
            <a:ext cx="2882900" cy="5248275"/>
          </a:xfrm>
        </p:spPr>
        <p:txBody>
          <a:bodyPr tIns="25602" anchor="t">
            <a:normAutofit fontScale="92500" lnSpcReduction="10000"/>
          </a:bodyPr>
          <a:lstStyle/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На спутниковых снимках прибора </a:t>
            </a:r>
            <a:r>
              <a:rPr lang="en-US" sz="2200" b="1" dirty="0" smtClean="0">
                <a:solidFill>
                  <a:schemeClr val="tx1"/>
                </a:solidFill>
                <a:latin typeface="Lucida Sans Unicode" pitchFamily="34" charset="0"/>
              </a:rPr>
              <a:t>MODIS</a:t>
            </a: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 блик проявляется как яркая полоса, близкая к линии зеркального отражения.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endParaRPr lang="ru-RU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 eaLnBrk="1">
              <a:defRPr/>
            </a:pPr>
            <a:r>
              <a:rPr lang="ru-RU" sz="2200" b="1" dirty="0" smtClean="0">
                <a:solidFill>
                  <a:schemeClr val="tx1"/>
                </a:solidFill>
                <a:latin typeface="Lucida Sans Unicode" pitchFamily="34" charset="0"/>
              </a:rPr>
              <a:t>С увеличением скорости ветра блик становится более тусклым, при этм охватывает больший диапазон направлений.</a:t>
            </a:r>
            <a:endParaRPr lang="en-US" sz="2200" b="1" dirty="0" smtClean="0">
              <a:solidFill>
                <a:schemeClr val="tx1"/>
              </a:solidFill>
              <a:latin typeface="Lucida Sans Unicode" pitchFamily="34" charset="0"/>
            </a:endParaRPr>
          </a:p>
          <a:p>
            <a:pPr algn="l">
              <a:spcAft>
                <a:spcPts val="1293"/>
              </a:spcAft>
              <a:defRPr/>
            </a:pPr>
            <a:endParaRPr lang="ru-RU" sz="2900" dirty="0" smtClean="0">
              <a:solidFill>
                <a:schemeClr val="tx1"/>
              </a:solidFill>
            </a:endParaRPr>
          </a:p>
        </p:txBody>
      </p:sp>
      <p:pic>
        <p:nvPicPr>
          <p:cNvPr id="20483" name="Picture 2"/>
          <p:cNvPicPr>
            <a:picLocks noChangeAspect="1" noChangeArrowheads="1"/>
          </p:cNvPicPr>
          <p:nvPr/>
        </p:nvPicPr>
        <p:blipFill>
          <a:blip r:embed="rId3">
            <a:lum contrast="10000"/>
          </a:blip>
          <a:srcRect/>
          <a:stretch>
            <a:fillRect/>
          </a:stretch>
        </p:blipFill>
        <p:spPr bwMode="auto">
          <a:xfrm>
            <a:off x="5717160" y="1265894"/>
            <a:ext cx="319824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4" name="Picture 3"/>
          <p:cNvPicPr>
            <a:picLocks noChangeAspect="1" noChangeArrowheads="1"/>
          </p:cNvPicPr>
          <p:nvPr/>
        </p:nvPicPr>
        <p:blipFill>
          <a:blip r:embed="rId4">
            <a:lum bright="30000" contrast="40000"/>
          </a:blip>
          <a:srcRect/>
          <a:stretch>
            <a:fillRect/>
          </a:stretch>
        </p:blipFill>
        <p:spPr bwMode="auto">
          <a:xfrm>
            <a:off x="3601800" y="4795704"/>
            <a:ext cx="5132160" cy="1944204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pic>
        <p:nvPicPr>
          <p:cNvPr id="20485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3277800" y="1265894"/>
            <a:ext cx="2328480" cy="3499567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</p:pic>
      <p:sp>
        <p:nvSpPr>
          <p:cNvPr id="20486" name="Text Box 5"/>
          <p:cNvSpPr txBox="1">
            <a:spLocks noChangeArrowheads="1"/>
          </p:cNvSpPr>
          <p:nvPr/>
        </p:nvSpPr>
        <p:spPr bwMode="auto">
          <a:xfrm>
            <a:off x="3270731" y="4416945"/>
            <a:ext cx="2349958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 algn="r"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Средиземное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море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7" name="Text Box 6"/>
          <p:cNvSpPr txBox="1">
            <a:spLocks noChangeArrowheads="1"/>
          </p:cNvSpPr>
          <p:nvPr/>
        </p:nvSpPr>
        <p:spPr bwMode="auto">
          <a:xfrm>
            <a:off x="6044041" y="6391391"/>
            <a:ext cx="1909581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Мыс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Игольный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  <p:sp>
        <p:nvSpPr>
          <p:cNvPr id="20488" name="Text Box 7"/>
          <p:cNvSpPr txBox="1">
            <a:spLocks noChangeArrowheads="1"/>
          </p:cNvSpPr>
          <p:nvPr/>
        </p:nvSpPr>
        <p:spPr bwMode="auto">
          <a:xfrm>
            <a:off x="5685480" y="4416944"/>
            <a:ext cx="2516607" cy="362732"/>
          </a:xfrm>
          <a:prstGeom prst="rect">
            <a:avLst/>
          </a:prstGeom>
          <a:noFill/>
          <a:ln w="9525">
            <a:noFill/>
            <a:round/>
            <a:headEnd/>
            <a:tailEnd/>
          </a:ln>
        </p:spPr>
        <p:txBody>
          <a:bodyPr wrap="none" lIns="81639" tIns="42452" rIns="81639" bIns="42452">
            <a:spAutoFit/>
          </a:bodyPr>
          <a:lstStyle/>
          <a:p>
            <a:pPr>
              <a:tabLst>
                <a:tab pos="656650" algn="l"/>
                <a:tab pos="1313299" algn="l"/>
              </a:tabLst>
            </a:pP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Мексиканский</a:t>
            </a:r>
            <a:r>
              <a:rPr lang="en-US" b="1" dirty="0" smtClean="0">
                <a:solidFill>
                  <a:srgbClr val="FFFF00"/>
                </a:solidFill>
                <a:latin typeface="Lucida Sans Unicode" pitchFamily="34" charset="0"/>
              </a:rPr>
              <a:t> </a:t>
            </a:r>
            <a:r>
              <a:rPr lang="en-US" b="1" dirty="0" err="1" smtClean="0">
                <a:solidFill>
                  <a:srgbClr val="FFFF00"/>
                </a:solidFill>
                <a:latin typeface="Lucida Sans Unicode" pitchFamily="34" charset="0"/>
              </a:rPr>
              <a:t>залив</a:t>
            </a:r>
            <a:endParaRPr lang="en-US" b="1" dirty="0">
              <a:solidFill>
                <a:srgbClr val="FFFF00"/>
              </a:solidFill>
              <a:latin typeface="Lucida Sans Unicode" pitchFamily="34" charset="0"/>
            </a:endParaRPr>
          </a:p>
        </p:txBody>
      </p:sp>
    </p:spTree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0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Волна">
  <a:themeElements>
    <a:clrScheme name="Волна">
      <a:dk1>
        <a:sysClr val="windowText" lastClr="000000"/>
      </a:dk1>
      <a:lt1>
        <a:sysClr val="window" lastClr="FFFFFF"/>
      </a:lt1>
      <a:dk2>
        <a:srgbClr val="073E87"/>
      </a:dk2>
      <a:lt2>
        <a:srgbClr val="C6E7FC"/>
      </a:lt2>
      <a:accent1>
        <a:srgbClr val="31B6FD"/>
      </a:accent1>
      <a:accent2>
        <a:srgbClr val="4584D3"/>
      </a:accent2>
      <a:accent3>
        <a:srgbClr val="5BD078"/>
      </a:accent3>
      <a:accent4>
        <a:srgbClr val="A5D028"/>
      </a:accent4>
      <a:accent5>
        <a:srgbClr val="F5C040"/>
      </a:accent5>
      <a:accent6>
        <a:srgbClr val="05E0DB"/>
      </a:accent6>
      <a:hlink>
        <a:srgbClr val="0080FF"/>
      </a:hlink>
      <a:folHlink>
        <a:srgbClr val="5EAEFF"/>
      </a:folHlink>
    </a:clrScheme>
    <a:fontScheme name="Волна">
      <a:majorFont>
        <a:latin typeface="Candara"/>
        <a:ea typeface=""/>
        <a:cs typeface=""/>
        <a:font script="Jpan" typeface="HGP明朝E"/>
        <a:font script="Hang" typeface="HY그래픽M"/>
        <a:font script="Hans" typeface="华文新魏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HGP明朝E"/>
        <a:font script="Hang" typeface="HY그래픽M"/>
        <a:font script="Hans" typeface="华文楷体"/>
        <a:font script="Hant" typeface="標楷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Волна">
      <a:fillStyleLst>
        <a:solidFill>
          <a:schemeClr val="phClr"/>
        </a:solidFill>
        <a:gradFill rotWithShape="1">
          <a:gsLst>
            <a:gs pos="0">
              <a:schemeClr val="phClr">
                <a:tint val="0"/>
              </a:schemeClr>
            </a:gs>
            <a:gs pos="44000">
              <a:schemeClr val="phClr">
                <a:tint val="60000"/>
                <a:satMod val="120000"/>
              </a:schemeClr>
            </a:gs>
            <a:gs pos="100000">
              <a:schemeClr val="phClr">
                <a:tint val="90000"/>
                <a:alpha val="100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20000"/>
                <a:lumMod val="120000"/>
              </a:schemeClr>
            </a:gs>
            <a:gs pos="100000">
              <a:schemeClr val="phClr">
                <a:shade val="89000"/>
                <a:lumMod val="9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>
              <a:shade val="75000"/>
              <a:lumMod val="8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prstMaterial="flat">
            <a:bevelT w="12700" h="12700"/>
          </a:sp3d>
        </a:effectStyle>
        <a:effectStyle>
          <a:effectLst>
            <a:outerShdw blurRad="50800" dist="25400" dir="5400000" rotWithShape="0">
              <a:srgbClr val="000000">
                <a:alpha val="38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360000"/>
            </a:lightRig>
          </a:scene3d>
          <a:sp3d contourW="19050" prstMaterial="flat">
            <a:bevelT w="63500" h="63500"/>
            <a:contourClr>
              <a:schemeClr val="phClr">
                <a:shade val="25000"/>
                <a:satMod val="18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40000">
              <a:schemeClr val="phClr">
                <a:tint val="94000"/>
                <a:shade val="94000"/>
                <a:alpha val="100000"/>
                <a:satMod val="114000"/>
                <a:lumMod val="114000"/>
              </a:schemeClr>
            </a:gs>
            <a:gs pos="74000">
              <a:schemeClr val="phClr">
                <a:tint val="94000"/>
                <a:shade val="94000"/>
                <a:satMod val="128000"/>
                <a:lumMod val="100000"/>
              </a:schemeClr>
            </a:gs>
            <a:gs pos="100000">
              <a:schemeClr val="phClr">
                <a:tint val="98000"/>
                <a:shade val="100000"/>
                <a:hueMod val="98000"/>
                <a:satMod val="100000"/>
                <a:lumMod val="74000"/>
              </a:schemeClr>
            </a:gs>
          </a:gsLst>
          <a:path path="circle">
            <a:fillToRect l="20000" t="-40000" r="20000" b="14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6000"/>
                <a:satMod val="130000"/>
                <a:lumMod val="50000"/>
              </a:schemeClr>
              <a:schemeClr val="phClr">
                <a:tint val="96000"/>
                <a:satMod val="114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Стандартная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1510</TotalTime>
  <Words>4368</Words>
  <Application>Microsoft Office PowerPoint</Application>
  <PresentationFormat>On-screen Show (4:3)</PresentationFormat>
  <Paragraphs>466</Paragraphs>
  <Slides>50</Slides>
  <Notes>30</Notes>
  <HiddenSlides>0</HiddenSlides>
  <MMClips>0</MMClips>
  <ScaleCrop>false</ScaleCrop>
  <HeadingPairs>
    <vt:vector size="8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50</vt:i4>
      </vt:variant>
    </vt:vector>
  </HeadingPairs>
  <TitlesOfParts>
    <vt:vector size="60" baseType="lpstr">
      <vt:lpstr>Arial Unicode MS</vt:lpstr>
      <vt:lpstr>Arial</vt:lpstr>
      <vt:lpstr>Calibri</vt:lpstr>
      <vt:lpstr>Candara</vt:lpstr>
      <vt:lpstr>Lucida Sans Unicode</vt:lpstr>
      <vt:lpstr>Symbol</vt:lpstr>
      <vt:lpstr>Times New Roman</vt:lpstr>
      <vt:lpstr>Волна</vt:lpstr>
      <vt:lpstr>Equation</vt:lpstr>
      <vt:lpstr>MathType 6.0 Equation</vt:lpstr>
      <vt:lpstr>Солнечный блик как «инструмент» исследования Океана из Космоса</vt:lpstr>
      <vt:lpstr>Введение</vt:lpstr>
      <vt:lpstr>Маска «засвеченных» солнечным бликом данных сканера MODIS</vt:lpstr>
      <vt:lpstr>Актуальность темы диссертации</vt:lpstr>
      <vt:lpstr>Цель Исследования</vt:lpstr>
      <vt:lpstr>Задачи Исследования</vt:lpstr>
      <vt:lpstr>Содержание диссертации</vt:lpstr>
      <vt:lpstr>Солнечный блик в Севастопольской бухте, 31 декабря 2008г.</vt:lpstr>
      <vt:lpstr>Блик на снимках MODIS</vt:lpstr>
      <vt:lpstr>Используемые данные</vt:lpstr>
      <vt:lpstr>Классическая задача рассеяния Cox &amp; Munk, 1954.</vt:lpstr>
      <vt:lpstr>Предлагаемый метод восстановления СКН Вариации СКН на внутренних масштабах блика (1 – 10 км)</vt:lpstr>
      <vt:lpstr>Особенности формирования изображений MERIS и MODIS</vt:lpstr>
      <vt:lpstr>Метод восстановления пространственных вариаций СКН</vt:lpstr>
      <vt:lpstr>Примеры работы алгоритма</vt:lpstr>
      <vt:lpstr>Процедура восстановления СКН</vt:lpstr>
      <vt:lpstr>Естественные нефтяные загрязнения</vt:lpstr>
      <vt:lpstr>Естественные нефтяные загрязнения Пример Мексиканского залива - Грифоны</vt:lpstr>
      <vt:lpstr>Контрасты СКН нефтяных сликов</vt:lpstr>
      <vt:lpstr>Техногенные нефтяные разливы пример Deepwater Horizon</vt:lpstr>
      <vt:lpstr>Техногенные нефтяные разливы пример Deepwater Horizon</vt:lpstr>
      <vt:lpstr>Применение алгоритма</vt:lpstr>
      <vt:lpstr>Контрасты СКН</vt:lpstr>
      <vt:lpstr>Синергетика с  ASAR</vt:lpstr>
      <vt:lpstr>Внутренние волны (ВВ)</vt:lpstr>
      <vt:lpstr>Контрасты СКН</vt:lpstr>
      <vt:lpstr>Контрасты СКН</vt:lpstr>
      <vt:lpstr>Профиль вариаций СКН</vt:lpstr>
      <vt:lpstr>Мезомасштабная динамика</vt:lpstr>
      <vt:lpstr>PowerPoint Presentation</vt:lpstr>
      <vt:lpstr>Поля ТПО и РСА ветра, использованные в качестве входного параметра для симуляций поверхностных проявлений океанической динамики в предлагаемом алгоритме </vt:lpstr>
      <vt:lpstr>Для исследования природы РСА контрастов необходима информация о поле течений. Восстановление течений по полям ТПО </vt:lpstr>
      <vt:lpstr>Восстановление поверхностных течений океана по данным поверхностной температуры (ТПО)</vt:lpstr>
      <vt:lpstr>Пример восстановления поля завихренности мезомасштабных течений по данным ТПО (Isern-Fontanet et al., 2008 )</vt:lpstr>
      <vt:lpstr>Восстановление вторичной агеострофической циркуляции за счёт взаимодействия КГТ с Экмановскими течениями (Klein and Hua, 1990)</vt:lpstr>
      <vt:lpstr>Восстановленные поля течений</vt:lpstr>
      <vt:lpstr>Сопоставление фрагментов РСА контрастов с полем дивергенции </vt:lpstr>
      <vt:lpstr>Сопоставление поверхностных проявлений пары вихрей </vt:lpstr>
      <vt:lpstr>RIM Симуляции поверхностных особенностей </vt:lpstr>
      <vt:lpstr>Основные результаты работы</vt:lpstr>
      <vt:lpstr>Положения, выносимые на защиту</vt:lpstr>
      <vt:lpstr>Апробация работы и публикации</vt:lpstr>
      <vt:lpstr>Апробация работы и публикации</vt:lpstr>
      <vt:lpstr>Список работ, опубликованных по теме диссертации</vt:lpstr>
      <vt:lpstr>Список работ, опубликованных по теме диссертации</vt:lpstr>
      <vt:lpstr>Благодарности</vt:lpstr>
      <vt:lpstr>PowerPoint Presentation</vt:lpstr>
      <vt:lpstr>Механизм проявления</vt:lpstr>
      <vt:lpstr>Методология синергетического исследования поверхности Океана</vt:lpstr>
      <vt:lpstr>Моделирование РСА проявлений мезомасштабных течений 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VIRTUAL7</dc:creator>
  <cp:lastModifiedBy>Myasoedov Alexander</cp:lastModifiedBy>
  <cp:revision>200</cp:revision>
  <dcterms:created xsi:type="dcterms:W3CDTF">2013-02-18T08:15:14Z</dcterms:created>
  <dcterms:modified xsi:type="dcterms:W3CDTF">2014-04-22T12:26:07Z</dcterms:modified>
</cp:coreProperties>
</file>